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sldIdLst>
    <p:sldId id="256" r:id="rId2"/>
    <p:sldId id="262" r:id="rId3"/>
    <p:sldId id="264" r:id="rId4"/>
    <p:sldId id="265" r:id="rId5"/>
    <p:sldId id="391" r:id="rId6"/>
    <p:sldId id="381" r:id="rId7"/>
    <p:sldId id="339" r:id="rId8"/>
    <p:sldId id="336" r:id="rId9"/>
    <p:sldId id="374" r:id="rId10"/>
    <p:sldId id="301" r:id="rId11"/>
    <p:sldId id="298" r:id="rId12"/>
    <p:sldId id="315" r:id="rId13"/>
    <p:sldId id="305" r:id="rId14"/>
    <p:sldId id="372" r:id="rId15"/>
    <p:sldId id="371" r:id="rId16"/>
    <p:sldId id="367" r:id="rId17"/>
    <p:sldId id="368" r:id="rId18"/>
    <p:sldId id="369" r:id="rId19"/>
    <p:sldId id="299" r:id="rId20"/>
    <p:sldId id="320" r:id="rId21"/>
    <p:sldId id="357" r:id="rId22"/>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5B64"/>
    <a:srgbClr val="9CADB6"/>
    <a:srgbClr val="B9C5CB"/>
    <a:srgbClr val="ECC76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1219" autoAdjust="0"/>
  </p:normalViewPr>
  <p:slideViewPr>
    <p:cSldViewPr>
      <p:cViewPr varScale="1">
        <p:scale>
          <a:sx n="62" d="100"/>
          <a:sy n="62" d="100"/>
        </p:scale>
        <p:origin x="-15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DBF55A4-3060-4BF4-BF6E-C26F4989F804}" type="datetimeFigureOut">
              <a:rPr lang="es-AR"/>
              <a:pPr>
                <a:defRPr/>
              </a:pPr>
              <a:t>16/09/2018</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42DF098A-5DE0-4133-B67A-F9B5CB8B7C94}" type="slidenum">
              <a:rPr lang="es-AR" altLang="es-AR"/>
              <a:pPr>
                <a:defRPr/>
              </a:pPr>
              <a:t>‹Nº›</a:t>
            </a:fld>
            <a:endParaRPr lang="es-AR" altLang="es-AR"/>
          </a:p>
        </p:txBody>
      </p:sp>
    </p:spTree>
    <p:extLst>
      <p:ext uri="{BB962C8B-B14F-4D97-AF65-F5344CB8AC3E}">
        <p14:creationId xmlns="" xmlns:p14="http://schemas.microsoft.com/office/powerpoint/2010/main" val="1537293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buFontTx/>
              <a:buBlip>
                <a:blip r:embed="rId3"/>
              </a:buBlip>
            </a:pPr>
            <a:r>
              <a:rPr lang="en-US" altLang="es-AR" b="1" smtClean="0">
                <a:solidFill>
                  <a:srgbClr val="495B64"/>
                </a:solidFill>
                <a:latin typeface="Futura-CondensedLight"/>
              </a:rPr>
              <a:t>PCa is the most common type of cancer and the sixth cause of death by cancer in men in the world.</a:t>
            </a:r>
          </a:p>
          <a:p>
            <a:pPr eaLnBrk="1" hangingPunct="1">
              <a:lnSpc>
                <a:spcPct val="90000"/>
              </a:lnSpc>
              <a:spcBef>
                <a:spcPct val="0"/>
              </a:spcBef>
              <a:buFontTx/>
              <a:buBlip>
                <a:blip r:embed="rId3"/>
              </a:buBlip>
            </a:pPr>
            <a:r>
              <a:rPr lang="en-US" altLang="es-AR" b="1" smtClean="0">
                <a:solidFill>
                  <a:srgbClr val="495B64"/>
                </a:solidFill>
                <a:latin typeface="Futura-CondensedLight"/>
              </a:rPr>
              <a:t>In Argentina, occupies the first place in incidence and the third in mortality</a:t>
            </a:r>
            <a:endParaRPr lang="es-AR" altLang="es-AR" smtClean="0"/>
          </a:p>
        </p:txBody>
      </p:sp>
      <p:sp>
        <p:nvSpPr>
          <p:cNvPr id="5124"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D7F663-080B-4929-8536-F8094705D3EF}" type="slidenum">
              <a:rPr lang="es-AR" altLang="es-AR">
                <a:latin typeface="Calibri" panose="020F0502020204030204" pitchFamily="34" charset="0"/>
              </a:rPr>
              <a:pPr/>
              <a:t>2</a:t>
            </a:fld>
            <a:endParaRPr lang="es-AR" altLang="es-AR">
              <a:latin typeface="Calibri" panose="020F0502020204030204" pitchFamily="34" charset="0"/>
            </a:endParaRPr>
          </a:p>
        </p:txBody>
      </p:sp>
    </p:spTree>
    <p:extLst>
      <p:ext uri="{BB962C8B-B14F-4D97-AF65-F5344CB8AC3E}">
        <p14:creationId xmlns="" xmlns:p14="http://schemas.microsoft.com/office/powerpoint/2010/main" val="368194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AR" altLang="fr-FR" smtClean="0">
                <a:solidFill>
                  <a:srgbClr val="495B64"/>
                </a:solidFill>
                <a:latin typeface="Futura-CondensedLight"/>
              </a:rPr>
              <a:t>Diversos estudios concluyen que el Síndrome Metabólico aumentan el riesgo y la agresividad del CaP</a:t>
            </a:r>
          </a:p>
          <a:p>
            <a:pPr eaLnBrk="1" hangingPunct="1">
              <a:spcBef>
                <a:spcPct val="0"/>
              </a:spcBef>
            </a:pPr>
            <a:endParaRPr lang="es-AR" altLang="es-AR" smtClean="0"/>
          </a:p>
        </p:txBody>
      </p:sp>
      <p:sp>
        <p:nvSpPr>
          <p:cNvPr id="7172"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75E172-934C-494A-B2A3-C572AD8AD93B}" type="slidenum">
              <a:rPr lang="es-AR" altLang="es-AR">
                <a:latin typeface="Calibri" panose="020F0502020204030204" pitchFamily="34" charset="0"/>
              </a:rPr>
              <a:pPr/>
              <a:t>3</a:t>
            </a:fld>
            <a:endParaRPr lang="es-AR" altLang="es-AR">
              <a:latin typeface="Calibri" panose="020F0502020204030204" pitchFamily="34" charset="0"/>
            </a:endParaRPr>
          </a:p>
        </p:txBody>
      </p:sp>
    </p:spTree>
    <p:extLst>
      <p:ext uri="{BB962C8B-B14F-4D97-AF65-F5344CB8AC3E}">
        <p14:creationId xmlns="" xmlns:p14="http://schemas.microsoft.com/office/powerpoint/2010/main" val="182735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7"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smtClean="0"/>
          </a:p>
        </p:txBody>
      </p:sp>
      <p:sp>
        <p:nvSpPr>
          <p:cNvPr id="21508"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8C09F8-9B79-4E76-B28A-3734403BFA21}" type="slidenum">
              <a:rPr lang="es-AR" altLang="es-AR">
                <a:latin typeface="Calibri" panose="020F0502020204030204" pitchFamily="34" charset="0"/>
              </a:rPr>
              <a:pPr/>
              <a:t>7</a:t>
            </a:fld>
            <a:endParaRPr lang="es-AR" altLang="es-AR">
              <a:latin typeface="Calibri" panose="020F0502020204030204" pitchFamily="34" charset="0"/>
            </a:endParaRPr>
          </a:p>
        </p:txBody>
      </p:sp>
    </p:spTree>
    <p:extLst>
      <p:ext uri="{BB962C8B-B14F-4D97-AF65-F5344CB8AC3E}">
        <p14:creationId xmlns="" xmlns:p14="http://schemas.microsoft.com/office/powerpoint/2010/main" val="390165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9614950E-3FE3-42A7-9235-76BC8291A48A}" type="slidenum">
              <a:rPr lang="es-AR" smtClean="0"/>
              <a:pPr/>
              <a:t>9</a:t>
            </a:fld>
            <a:endParaRPr lang="es-AR"/>
          </a:p>
        </p:txBody>
      </p:sp>
    </p:spTree>
    <p:extLst>
      <p:ext uri="{BB962C8B-B14F-4D97-AF65-F5344CB8AC3E}">
        <p14:creationId xmlns="" xmlns:p14="http://schemas.microsoft.com/office/powerpoint/2010/main" val="258027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AR" altLang="es-AR" smtClean="0"/>
              <a:t>HIPERTROFIA DE ADIPOCITOS</a:t>
            </a:r>
          </a:p>
        </p:txBody>
      </p:sp>
      <p:sp>
        <p:nvSpPr>
          <p:cNvPr id="37892"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36310B-51C7-43F8-96E4-099497352DE5}" type="slidenum">
              <a:rPr lang="es-AR" altLang="es-AR">
                <a:latin typeface="Calibri" panose="020F0502020204030204" pitchFamily="34" charset="0"/>
              </a:rPr>
              <a:pPr/>
              <a:t>11</a:t>
            </a:fld>
            <a:endParaRPr lang="es-AR" altLang="es-AR">
              <a:latin typeface="Calibri" panose="020F0502020204030204" pitchFamily="34" charset="0"/>
            </a:endParaRPr>
          </a:p>
        </p:txBody>
      </p:sp>
    </p:spTree>
    <p:extLst>
      <p:ext uri="{BB962C8B-B14F-4D97-AF65-F5344CB8AC3E}">
        <p14:creationId xmlns="" xmlns:p14="http://schemas.microsoft.com/office/powerpoint/2010/main" val="369951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Summary We report the use of the steroidal aromatase inhibitor, 4-hydroxyandrostenedione (4-OHA, CGP 32349), in the management of patients with advanced, hormone resistant, prostatic cancer. Eighteen of 25 patients (72%) showed a subjective response, mainly in the form of pain relief and increased performance. There were no objective improvements. A </a:t>
            </a:r>
            <a:r>
              <a:rPr lang="en-US" sz="1200" dirty="0" err="1" smtClean="0"/>
              <a:t>tumour</a:t>
            </a:r>
            <a:r>
              <a:rPr lang="en-US" sz="1200" dirty="0" smtClean="0"/>
              <a:t> flare occurred in 17/25 (68%). Detailed endocrine studies were performed during treatment. These showed that suppression of serum </a:t>
            </a:r>
            <a:r>
              <a:rPr lang="en-US" sz="1200" dirty="0" err="1" smtClean="0"/>
              <a:t>oestradiol</a:t>
            </a:r>
            <a:r>
              <a:rPr lang="en-US" sz="1200" dirty="0" smtClean="0"/>
              <a:t> levels occurred in 19/25 (76%) of patients during treatment with 4-OHA. Serum levels of </a:t>
            </a:r>
            <a:r>
              <a:rPr lang="en-US" sz="1200" dirty="0" err="1" smtClean="0"/>
              <a:t>androstenedione</a:t>
            </a:r>
            <a:r>
              <a:rPr lang="en-US" sz="1200" dirty="0" smtClean="0"/>
              <a:t> increased in 9/14 patients (64%). Concentration of serum testosterone and 5 alpha-</a:t>
            </a:r>
            <a:r>
              <a:rPr lang="en-US" sz="1200" dirty="0" err="1" smtClean="0"/>
              <a:t>dihydrotestosterone</a:t>
            </a:r>
            <a:r>
              <a:rPr lang="en-US" sz="1200" dirty="0" smtClean="0"/>
              <a:t> were elevated in 3/14 (21%) and 2/11 (18%) patients respectively. There appeared to be no correlation between response or </a:t>
            </a:r>
            <a:r>
              <a:rPr lang="en-US" sz="1200" dirty="0" err="1" smtClean="0"/>
              <a:t>tumour</a:t>
            </a:r>
            <a:r>
              <a:rPr lang="en-US" sz="1200" dirty="0" smtClean="0"/>
              <a:t> flare and changes in steroid levels during treatment with 4-OHA. The mechanism of action of 4-OHA in palliating patients with advanced prostatic cancer remains obscure. 4-OHA or its metabolites may be acting on metastatic bone metabolism via effects on </a:t>
            </a:r>
            <a:r>
              <a:rPr lang="en-US" sz="1200" dirty="0" err="1" smtClean="0"/>
              <a:t>oestrogen</a:t>
            </a:r>
            <a:r>
              <a:rPr lang="en-US" sz="1200" dirty="0" smtClean="0"/>
              <a:t> related </a:t>
            </a:r>
            <a:r>
              <a:rPr lang="en-US" sz="1200" dirty="0" err="1" smtClean="0"/>
              <a:t>osteoclastic</a:t>
            </a:r>
            <a:r>
              <a:rPr lang="en-US" sz="1200" dirty="0" smtClean="0"/>
              <a:t> and </a:t>
            </a:r>
            <a:r>
              <a:rPr lang="en-US" sz="1200" dirty="0" err="1" smtClean="0"/>
              <a:t>osteoblastic</a:t>
            </a:r>
            <a:r>
              <a:rPr lang="en-US" sz="1200" dirty="0" smtClean="0"/>
              <a:t> activity. Further investigation of the effects of aromatase inhibitors on prostatic biology, and bone metabolism in patients with metastatic prostate cancer, would appear worthwhile.</a:t>
            </a:r>
          </a:p>
          <a:p>
            <a:r>
              <a:rPr lang="es-AR" dirty="0" smtClean="0"/>
              <a:t>Todos los pacientes fueron estadificados clínicamente al inicio del estudio y a los 3 y 6 meses de tratamiento. La </a:t>
            </a:r>
            <a:r>
              <a:rPr lang="es-AR" dirty="0" err="1" smtClean="0"/>
              <a:t>estadificación</a:t>
            </a:r>
            <a:r>
              <a:rPr lang="es-AR" dirty="0" smtClean="0"/>
              <a:t> se realizó utilizando los criterios UICC, T y M. El tamaño del tumor primario se evaluó mediante ultrasonido </a:t>
            </a:r>
            <a:r>
              <a:rPr lang="es-AR" dirty="0" err="1" smtClean="0"/>
              <a:t>transrectal</a:t>
            </a:r>
            <a:r>
              <a:rPr lang="es-AR" dirty="0" smtClean="0"/>
              <a:t> utilizando una máquina </a:t>
            </a:r>
            <a:r>
              <a:rPr lang="es-AR" dirty="0" err="1" smtClean="0"/>
              <a:t>Bruel</a:t>
            </a:r>
            <a:r>
              <a:rPr lang="es-AR" dirty="0" smtClean="0"/>
              <a:t> y </a:t>
            </a:r>
            <a:r>
              <a:rPr lang="es-AR" dirty="0" err="1" smtClean="0"/>
              <a:t>Kjaer</a:t>
            </a:r>
            <a:r>
              <a:rPr lang="es-AR" dirty="0" smtClean="0"/>
              <a:t>. Las metástasis se evaluaron mediante gammagrafía ósea y radiografías. Se realizaron investigaciones hematológicas y bioquímicas en las evaluaciones clínicas mensuales de la siguiente manera: hemoglobina, recuento total de glóbulos rojos, plaquetas y recuento de glóbulos blancos; función hepática, azúcar en la sangre, electrolitos de fosfatasas ácidas y alcalinas y antígeno prostático específico (PSA).</a:t>
            </a:r>
            <a:endParaRPr lang="en-US" dirty="0"/>
          </a:p>
        </p:txBody>
      </p:sp>
      <p:sp>
        <p:nvSpPr>
          <p:cNvPr id="4" name="3 Marcador de número de diapositiva"/>
          <p:cNvSpPr>
            <a:spLocks noGrp="1"/>
          </p:cNvSpPr>
          <p:nvPr>
            <p:ph type="sldNum" sz="quarter" idx="10"/>
          </p:nvPr>
        </p:nvSpPr>
        <p:spPr/>
        <p:txBody>
          <a:bodyPr/>
          <a:lstStyle/>
          <a:p>
            <a:pPr>
              <a:defRPr/>
            </a:pPr>
            <a:fld id="{42DF098A-5DE0-4133-B67A-F9B5CB8B7C94}" type="slidenum">
              <a:rPr lang="es-AR" altLang="es-AR" smtClean="0"/>
              <a:pPr>
                <a:defRPr/>
              </a:pPr>
              <a:t>14</a:t>
            </a:fld>
            <a:endParaRPr lang="es-AR" altLang="es-AR"/>
          </a:p>
        </p:txBody>
      </p:sp>
    </p:spTree>
    <p:extLst>
      <p:ext uri="{BB962C8B-B14F-4D97-AF65-F5344CB8AC3E}">
        <p14:creationId xmlns="" xmlns:p14="http://schemas.microsoft.com/office/powerpoint/2010/main" val="108550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n-US" sz="1200" b="1" cap="all" dirty="0" smtClean="0"/>
              <a:t>BACKGROUND:</a:t>
            </a:r>
          </a:p>
          <a:p>
            <a:r>
              <a:rPr lang="en-US" sz="1200" dirty="0" smtClean="0"/>
              <a:t>Men with prostate carcinoma initially respond to therapies designed to inhibit androgen secretion or block its action. Later, the tumors in these patients become refractory to androgen-related therapies. Therefore, additional hormonal maneuvers that would benefit these men currently are needed. Reports of androgen receptor mutations and historic clinical observations raised the hypothesis that estrogens might be involved in the proliferation of androgen-refractory prostate carcinoma.</a:t>
            </a:r>
          </a:p>
          <a:p>
            <a:r>
              <a:rPr lang="en-US" sz="1200" b="1" cap="all" dirty="0" smtClean="0"/>
              <a:t>METHODS:</a:t>
            </a:r>
          </a:p>
          <a:p>
            <a:r>
              <a:rPr lang="en-US" sz="1200" dirty="0" smtClean="0"/>
              <a:t>To explore this hypothesis, 14 men with advanced prostate carcinoma that was refractory to medical or surgical </a:t>
            </a:r>
            <a:r>
              <a:rPr lang="en-US" sz="1200" dirty="0" err="1" smtClean="0"/>
              <a:t>orchiectomy</a:t>
            </a:r>
            <a:r>
              <a:rPr lang="en-US" sz="1200" dirty="0" smtClean="0"/>
              <a:t> and </a:t>
            </a:r>
            <a:r>
              <a:rPr lang="en-US" sz="1200" dirty="0" err="1" smtClean="0"/>
              <a:t>antiandrogens</a:t>
            </a:r>
            <a:r>
              <a:rPr lang="en-US" sz="1200" dirty="0" smtClean="0"/>
              <a:t> were entered into a clinical Phase II trial involving suppression of estrogens. After complete evaluation, each patient received 1 mg daily of the third-generation aromatase inhibitor </a:t>
            </a:r>
            <a:r>
              <a:rPr lang="en-US" sz="1200" dirty="0" err="1" smtClean="0"/>
              <a:t>anastrozole</a:t>
            </a:r>
            <a:r>
              <a:rPr lang="en-US" sz="1200" dirty="0" smtClean="0"/>
              <a:t> until disease progression. Follow-up included serial determinations of prostate specific antigen (PSA), measurements of evaluable lesions, and assessment of intensity of pain.</a:t>
            </a:r>
          </a:p>
          <a:p>
            <a:r>
              <a:rPr lang="en-US" sz="1200" b="1" cap="all" dirty="0" smtClean="0"/>
              <a:t>RESULTS:</a:t>
            </a:r>
          </a:p>
          <a:p>
            <a:r>
              <a:rPr lang="en-US" sz="1200" dirty="0" smtClean="0"/>
              <a:t>No patient experienced an objective response or disease stabilization as measured by PSA level or the greatest dimension of the lesion. Minimal improvement of bone pain was reported in two patients receiving intensive analgesic medication.</a:t>
            </a:r>
          </a:p>
          <a:p>
            <a:r>
              <a:rPr lang="en-US" sz="1200" b="1" cap="all" dirty="0" smtClean="0"/>
              <a:t>CONCLUSIONS:</a:t>
            </a:r>
          </a:p>
          <a:p>
            <a:r>
              <a:rPr lang="en-US" sz="1200" dirty="0" smtClean="0"/>
              <a:t>It was concluded that the dependence of androgen-insensitive prostate carcinoma on estrogens for proliferation is uncommon and that aromatase inhibitors may not have a place in the treatment of prostate carcinoma at this stage of the disease</a:t>
            </a:r>
          </a:p>
          <a:p>
            <a:endParaRPr lang="en-US" dirty="0"/>
          </a:p>
        </p:txBody>
      </p:sp>
      <p:sp>
        <p:nvSpPr>
          <p:cNvPr id="4" name="3 Marcador de número de diapositiva"/>
          <p:cNvSpPr>
            <a:spLocks noGrp="1"/>
          </p:cNvSpPr>
          <p:nvPr>
            <p:ph type="sldNum" sz="quarter" idx="10"/>
          </p:nvPr>
        </p:nvSpPr>
        <p:spPr/>
        <p:txBody>
          <a:bodyPr/>
          <a:lstStyle/>
          <a:p>
            <a:pPr>
              <a:defRPr/>
            </a:pPr>
            <a:fld id="{42DF098A-5DE0-4133-B67A-F9B5CB8B7C94}" type="slidenum">
              <a:rPr lang="es-AR" altLang="es-AR" smtClean="0"/>
              <a:pPr>
                <a:defRPr/>
              </a:pPr>
              <a:t>15</a:t>
            </a:fld>
            <a:endParaRPr lang="es-AR" altLang="es-AR"/>
          </a:p>
        </p:txBody>
      </p:sp>
    </p:spTree>
    <p:extLst>
      <p:ext uri="{BB962C8B-B14F-4D97-AF65-F5344CB8AC3E}">
        <p14:creationId xmlns="" xmlns:p14="http://schemas.microsoft.com/office/powerpoint/2010/main" val="1930708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BACKGROUND. First and second-generation aromatase inhibitors have shown activity in patients with androgen-independent prostate carcinoma. These </a:t>
            </a:r>
            <a:r>
              <a:rPr lang="en-US" sz="1200" dirty="0" err="1" smtClean="0"/>
              <a:t>earlygeneration</a:t>
            </a:r>
            <a:r>
              <a:rPr lang="en-US" sz="1200" dirty="0" smtClean="0"/>
              <a:t> aromatase inhibitors are nonselective, however, and inhibition of other </a:t>
            </a:r>
            <a:r>
              <a:rPr lang="en-US" sz="1200" dirty="0" err="1" smtClean="0"/>
              <a:t>steroidogenic</a:t>
            </a:r>
            <a:r>
              <a:rPr lang="en-US" sz="1200" dirty="0" smtClean="0"/>
              <a:t> enzymes may contribute to their reported clinical activity. The authors conducted a Phase II clinical study of </a:t>
            </a:r>
            <a:r>
              <a:rPr lang="en-US" sz="1200" dirty="0" err="1" smtClean="0"/>
              <a:t>letrozole</a:t>
            </a:r>
            <a:r>
              <a:rPr lang="en-US" sz="1200" dirty="0" smtClean="0"/>
              <a:t> to determine the safety and efficacy of a potent and selective third-generation aromatase inhibitor in men with androgen-independent prostate carcinoma. METHODS. Forty-three men with androgen-independent prostate carcinoma were treated with oral </a:t>
            </a:r>
            <a:r>
              <a:rPr lang="en-US" sz="1200" dirty="0" err="1" smtClean="0"/>
              <a:t>letrozole</a:t>
            </a:r>
            <a:r>
              <a:rPr lang="en-US" sz="1200" dirty="0" smtClean="0"/>
              <a:t> (2.5 mg daily). Treatment was continued until progressive disease or Grade 3 toxicity developed. Response and progressive disease were defined according to recommendations of the Prostate Specific Antigen Working Group. RESULTS. In total, 380 weeks of treatment were administered to the 43 study patients. The median duration of treatment was 8 weeks. Forty men discontinued treatment due to progressive disease. Only one patient responded to treatment with a sustained decrease  50% in serum prostate specific antigen (PSA) levels. Three other patients experienced transient minor decreases ( 50%) in serum PSA levels. There were no serious treatment-related adverse events. CONCLUSIONS. Selective aromatase inhibition with </a:t>
            </a:r>
            <a:r>
              <a:rPr lang="en-US" sz="1200" dirty="0" err="1" smtClean="0"/>
              <a:t>letrozole</a:t>
            </a:r>
            <a:r>
              <a:rPr lang="en-US" sz="1200" dirty="0" smtClean="0"/>
              <a:t> is not active in men with androgen-independent prostate carcinoma.</a:t>
            </a:r>
          </a:p>
          <a:p>
            <a:endParaRPr lang="en-US" dirty="0"/>
          </a:p>
        </p:txBody>
      </p:sp>
      <p:sp>
        <p:nvSpPr>
          <p:cNvPr id="4" name="3 Marcador de número de diapositiva"/>
          <p:cNvSpPr>
            <a:spLocks noGrp="1"/>
          </p:cNvSpPr>
          <p:nvPr>
            <p:ph type="sldNum" sz="quarter" idx="10"/>
          </p:nvPr>
        </p:nvSpPr>
        <p:spPr/>
        <p:txBody>
          <a:bodyPr/>
          <a:lstStyle/>
          <a:p>
            <a:pPr>
              <a:defRPr/>
            </a:pPr>
            <a:fld id="{42DF098A-5DE0-4133-B67A-F9B5CB8B7C94}" type="slidenum">
              <a:rPr lang="es-AR" altLang="es-AR" smtClean="0"/>
              <a:pPr>
                <a:defRPr/>
              </a:pPr>
              <a:t>16</a:t>
            </a:fld>
            <a:endParaRPr lang="es-AR" altLang="es-AR"/>
          </a:p>
        </p:txBody>
      </p:sp>
    </p:spTree>
    <p:extLst>
      <p:ext uri="{BB962C8B-B14F-4D97-AF65-F5344CB8AC3E}">
        <p14:creationId xmlns="" xmlns:p14="http://schemas.microsoft.com/office/powerpoint/2010/main" val="196891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dirty="0" smtClean="0"/>
              <a:t>We performed a phase II trial of </a:t>
            </a:r>
            <a:r>
              <a:rPr lang="en-US" sz="1200" dirty="0" err="1" smtClean="0"/>
              <a:t>toremifene</a:t>
            </a:r>
            <a:r>
              <a:rPr lang="en-US" sz="1200" dirty="0" smtClean="0"/>
              <a:t> in patients with androgen-independent prostate cancer (AIPC). Patients with an increasing prostate-specific antigen level despite castrate testosterone levels and </a:t>
            </a:r>
            <a:r>
              <a:rPr lang="en-US" sz="1200" dirty="0" err="1" smtClean="0"/>
              <a:t>antiandrogen</a:t>
            </a:r>
            <a:r>
              <a:rPr lang="en-US" sz="1200" dirty="0" smtClean="0"/>
              <a:t> withdrawal were eligible. Patients could not have received prior salvage hormonal therapy or chemotherapy. Patients received </a:t>
            </a:r>
            <a:r>
              <a:rPr lang="en-US" sz="1200" dirty="0" err="1" smtClean="0"/>
              <a:t>toremifene</a:t>
            </a:r>
            <a:r>
              <a:rPr lang="en-US" sz="1200" dirty="0" smtClean="0"/>
              <a:t> at 300 mg/m2/d orally (maximum dose 640 mg/d). Fifteen patients were treated. Patients received treatment for a median of 13 weeks (range, 4-30 weeks). The median age was 72 years (range, 58-80 years). The median Eastern Cooperative Oncology Group performance status was 0. The treatment was well tolerated and toxicity was mild. Two patients had grade III hepatic toxicity; one had grade III hyperglycemia. There were no treatment-related deaths. No objective responses were demonstrated. In summary, </a:t>
            </a:r>
            <a:r>
              <a:rPr lang="en-US" sz="1200" dirty="0" err="1" smtClean="0"/>
              <a:t>toremifene</a:t>
            </a:r>
            <a:r>
              <a:rPr lang="en-US" sz="1200" dirty="0" smtClean="0"/>
              <a:t> is not effective therapy for AIPC at the dose and schedule evaluated in this trial.</a:t>
            </a:r>
          </a:p>
          <a:p>
            <a:r>
              <a:rPr lang="en-US" sz="1200" dirty="0" smtClean="0"/>
              <a:t>(C) 2001 Lippincott Williams &amp; Wilkins, Inc.</a:t>
            </a:r>
          </a:p>
          <a:p>
            <a:endParaRPr lang="en-US" dirty="0"/>
          </a:p>
        </p:txBody>
      </p:sp>
      <p:sp>
        <p:nvSpPr>
          <p:cNvPr id="4" name="3 Marcador de número de diapositiva"/>
          <p:cNvSpPr>
            <a:spLocks noGrp="1"/>
          </p:cNvSpPr>
          <p:nvPr>
            <p:ph type="sldNum" sz="quarter" idx="10"/>
          </p:nvPr>
        </p:nvSpPr>
        <p:spPr/>
        <p:txBody>
          <a:bodyPr/>
          <a:lstStyle/>
          <a:p>
            <a:pPr>
              <a:defRPr/>
            </a:pPr>
            <a:fld id="{42DF098A-5DE0-4133-B67A-F9B5CB8B7C94}" type="slidenum">
              <a:rPr lang="es-AR" altLang="es-AR" smtClean="0"/>
              <a:pPr>
                <a:defRPr/>
              </a:pPr>
              <a:t>17</a:t>
            </a:fld>
            <a:endParaRPr lang="es-AR" alt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C619AA33-55E4-455F-91C0-0E13FCA04CC0}" type="datetimeFigureOut">
              <a:rPr lang="es-ES"/>
              <a:pPr>
                <a:defRPr/>
              </a:pPr>
              <a:t>16/09/2018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E5A1ECE-9C0C-4AD6-8F4B-BBD28025EAA3}" type="slidenum">
              <a:rPr lang="es-ES" altLang="es-AR"/>
              <a:pPr>
                <a:defRPr/>
              </a:pPr>
              <a:t>‹Nº›</a:t>
            </a:fld>
            <a:endParaRPr lang="es-ES" altLang="es-AR"/>
          </a:p>
        </p:txBody>
      </p:sp>
    </p:spTree>
    <p:extLst>
      <p:ext uri="{BB962C8B-B14F-4D97-AF65-F5344CB8AC3E}">
        <p14:creationId xmlns="" xmlns:p14="http://schemas.microsoft.com/office/powerpoint/2010/main" val="408544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F427D36-5FDD-4B1A-A640-29D05484EF4E}" type="datetimeFigureOut">
              <a:rPr lang="es-ES"/>
              <a:pPr>
                <a:defRPr/>
              </a:pPr>
              <a:t>16/09/2018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035B730-910B-49CD-8EC1-D6142FD0D22E}" type="slidenum">
              <a:rPr lang="es-ES" altLang="es-AR"/>
              <a:pPr>
                <a:defRPr/>
              </a:pPr>
              <a:t>‹Nº›</a:t>
            </a:fld>
            <a:endParaRPr lang="es-ES" altLang="es-AR"/>
          </a:p>
        </p:txBody>
      </p:sp>
    </p:spTree>
    <p:extLst>
      <p:ext uri="{BB962C8B-B14F-4D97-AF65-F5344CB8AC3E}">
        <p14:creationId xmlns="" xmlns:p14="http://schemas.microsoft.com/office/powerpoint/2010/main" val="297615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7A7E3F8-4BF2-4A68-96F2-E0B76C40067B}" type="datetimeFigureOut">
              <a:rPr lang="es-ES"/>
              <a:pPr>
                <a:defRPr/>
              </a:pPr>
              <a:t>16/09/2018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C969094-6FD6-4336-AEB2-078820030F1A}" type="slidenum">
              <a:rPr lang="es-ES" altLang="es-AR"/>
              <a:pPr>
                <a:defRPr/>
              </a:pPr>
              <a:t>‹Nº›</a:t>
            </a:fld>
            <a:endParaRPr lang="es-ES" altLang="es-AR"/>
          </a:p>
        </p:txBody>
      </p:sp>
    </p:spTree>
    <p:extLst>
      <p:ext uri="{BB962C8B-B14F-4D97-AF65-F5344CB8AC3E}">
        <p14:creationId xmlns="" xmlns:p14="http://schemas.microsoft.com/office/powerpoint/2010/main" val="157301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CA23472-A903-4E7E-BCE8-C4AB16A4AC6E}" type="datetimeFigureOut">
              <a:rPr lang="es-ES"/>
              <a:pPr>
                <a:defRPr/>
              </a:pPr>
              <a:t>16/09/2018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35085BD-3EAC-4546-B469-7FA57EA95591}" type="slidenum">
              <a:rPr lang="es-ES" altLang="es-AR"/>
              <a:pPr>
                <a:defRPr/>
              </a:pPr>
              <a:t>‹Nº›</a:t>
            </a:fld>
            <a:endParaRPr lang="es-ES" altLang="es-AR"/>
          </a:p>
        </p:txBody>
      </p:sp>
    </p:spTree>
    <p:extLst>
      <p:ext uri="{BB962C8B-B14F-4D97-AF65-F5344CB8AC3E}">
        <p14:creationId xmlns="" xmlns:p14="http://schemas.microsoft.com/office/powerpoint/2010/main" val="234364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35AFCAA-87E6-4782-B1FD-F7206033FDAB}" type="datetimeFigureOut">
              <a:rPr lang="es-ES"/>
              <a:pPr>
                <a:defRPr/>
              </a:pPr>
              <a:t>16/09/2018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C199BAA-5B66-4FDE-A5C1-484FD5AE4D42}" type="slidenum">
              <a:rPr lang="es-ES" altLang="es-AR"/>
              <a:pPr>
                <a:defRPr/>
              </a:pPr>
              <a:t>‹Nº›</a:t>
            </a:fld>
            <a:endParaRPr lang="es-ES" altLang="es-AR"/>
          </a:p>
        </p:txBody>
      </p:sp>
    </p:spTree>
    <p:extLst>
      <p:ext uri="{BB962C8B-B14F-4D97-AF65-F5344CB8AC3E}">
        <p14:creationId xmlns="" xmlns:p14="http://schemas.microsoft.com/office/powerpoint/2010/main" val="424305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1CE91DB7-B42B-47FC-8664-D41302FA95FB}" type="datetimeFigureOut">
              <a:rPr lang="es-ES"/>
              <a:pPr>
                <a:defRPr/>
              </a:pPr>
              <a:t>16/09/2018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8B4BE21-A51F-4849-B9C1-C32074189C81}" type="slidenum">
              <a:rPr lang="es-ES" altLang="es-AR"/>
              <a:pPr>
                <a:defRPr/>
              </a:pPr>
              <a:t>‹Nº›</a:t>
            </a:fld>
            <a:endParaRPr lang="es-ES" altLang="es-AR"/>
          </a:p>
        </p:txBody>
      </p:sp>
    </p:spTree>
    <p:extLst>
      <p:ext uri="{BB962C8B-B14F-4D97-AF65-F5344CB8AC3E}">
        <p14:creationId xmlns="" xmlns:p14="http://schemas.microsoft.com/office/powerpoint/2010/main" val="237590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A338C5D4-CC83-4D03-9D51-8778857AF602}" type="datetimeFigureOut">
              <a:rPr lang="es-ES"/>
              <a:pPr>
                <a:defRPr/>
              </a:pPr>
              <a:t>16/09/2018</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527CC92A-B205-4038-93E8-4628D4296617}" type="slidenum">
              <a:rPr lang="es-ES" altLang="es-AR"/>
              <a:pPr>
                <a:defRPr/>
              </a:pPr>
              <a:t>‹Nº›</a:t>
            </a:fld>
            <a:endParaRPr lang="es-ES" altLang="es-AR"/>
          </a:p>
        </p:txBody>
      </p:sp>
    </p:spTree>
    <p:extLst>
      <p:ext uri="{BB962C8B-B14F-4D97-AF65-F5344CB8AC3E}">
        <p14:creationId xmlns="" xmlns:p14="http://schemas.microsoft.com/office/powerpoint/2010/main" val="156166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F60435EC-C6BE-43FC-826E-F2F967F13DC5}" type="datetimeFigureOut">
              <a:rPr lang="es-ES"/>
              <a:pPr>
                <a:defRPr/>
              </a:pPr>
              <a:t>16/09/2018</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1548CD1F-A33F-457B-B1F4-E8181FB16F3A}" type="slidenum">
              <a:rPr lang="es-ES" altLang="es-AR"/>
              <a:pPr>
                <a:defRPr/>
              </a:pPr>
              <a:t>‹Nº›</a:t>
            </a:fld>
            <a:endParaRPr lang="es-ES" altLang="es-AR"/>
          </a:p>
        </p:txBody>
      </p:sp>
    </p:spTree>
    <p:extLst>
      <p:ext uri="{BB962C8B-B14F-4D97-AF65-F5344CB8AC3E}">
        <p14:creationId xmlns="" xmlns:p14="http://schemas.microsoft.com/office/powerpoint/2010/main" val="379023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62BC076-604B-4B56-B649-EC9B71220596}" type="datetimeFigureOut">
              <a:rPr lang="es-ES"/>
              <a:pPr>
                <a:defRPr/>
              </a:pPr>
              <a:t>16/09/2018</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EE40173B-3BA0-4CDA-A990-8EE23E3F835B}" type="slidenum">
              <a:rPr lang="es-ES" altLang="es-AR"/>
              <a:pPr>
                <a:defRPr/>
              </a:pPr>
              <a:t>‹Nº›</a:t>
            </a:fld>
            <a:endParaRPr lang="es-ES" altLang="es-AR"/>
          </a:p>
        </p:txBody>
      </p:sp>
    </p:spTree>
    <p:extLst>
      <p:ext uri="{BB962C8B-B14F-4D97-AF65-F5344CB8AC3E}">
        <p14:creationId xmlns="" xmlns:p14="http://schemas.microsoft.com/office/powerpoint/2010/main" val="161332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25368A5-81F0-4492-ABFB-01BDAA82472D}" type="datetimeFigureOut">
              <a:rPr lang="es-ES"/>
              <a:pPr>
                <a:defRPr/>
              </a:pPr>
              <a:t>16/09/2018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371B06E-D1E2-4148-B75E-91773FFB8135}" type="slidenum">
              <a:rPr lang="es-ES" altLang="es-AR"/>
              <a:pPr>
                <a:defRPr/>
              </a:pPr>
              <a:t>‹Nº›</a:t>
            </a:fld>
            <a:endParaRPr lang="es-ES" altLang="es-AR"/>
          </a:p>
        </p:txBody>
      </p:sp>
    </p:spTree>
    <p:extLst>
      <p:ext uri="{BB962C8B-B14F-4D97-AF65-F5344CB8AC3E}">
        <p14:creationId xmlns="" xmlns:p14="http://schemas.microsoft.com/office/powerpoint/2010/main" val="2606780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FBF82D6-537D-440B-AA37-F30705CF7D2C}" type="datetimeFigureOut">
              <a:rPr lang="es-ES"/>
              <a:pPr>
                <a:defRPr/>
              </a:pPr>
              <a:t>16/09/2018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D70493A-B629-481A-808B-1E4719BCA303}" type="slidenum">
              <a:rPr lang="es-ES" altLang="es-AR"/>
              <a:pPr>
                <a:defRPr/>
              </a:pPr>
              <a:t>‹Nº›</a:t>
            </a:fld>
            <a:endParaRPr lang="es-ES" altLang="es-AR"/>
          </a:p>
        </p:txBody>
      </p:sp>
    </p:spTree>
    <p:extLst>
      <p:ext uri="{BB962C8B-B14F-4D97-AF65-F5344CB8AC3E}">
        <p14:creationId xmlns="" xmlns:p14="http://schemas.microsoft.com/office/powerpoint/2010/main" val="385138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AR"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smtClean="0"/>
              <a:t>Haga clic para modificar el estilo de texto del patrón</a:t>
            </a:r>
          </a:p>
          <a:p>
            <a:pPr lvl="1"/>
            <a:r>
              <a:rPr lang="es-ES" altLang="es-AR" smtClean="0"/>
              <a:t>Segundo nivel</a:t>
            </a:r>
          </a:p>
          <a:p>
            <a:pPr lvl="2"/>
            <a:r>
              <a:rPr lang="es-ES" altLang="es-AR" smtClean="0"/>
              <a:t>Tercer nivel</a:t>
            </a:r>
          </a:p>
          <a:p>
            <a:pPr lvl="3"/>
            <a:r>
              <a:rPr lang="es-ES" altLang="es-AR" smtClean="0"/>
              <a:t>Cuarto nivel</a:t>
            </a:r>
          </a:p>
          <a:p>
            <a:pPr lvl="4"/>
            <a:r>
              <a:rPr lang="es-ES" altLang="es-AR"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4139356-ACBF-408F-9D07-3B4A9662BB90}" type="datetimeFigureOut">
              <a:rPr lang="es-ES"/>
              <a:pPr>
                <a:defRPr/>
              </a:pPr>
              <a:t>16/09/2018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3AB33034-2D98-492C-B01E-26BCA8E7FC4F}" type="slidenum">
              <a:rPr lang="es-ES" altLang="es-AR"/>
              <a:pPr>
                <a:defRPr/>
              </a:pPr>
              <a:t>‹Nº›</a:t>
            </a:fld>
            <a:endParaRPr lang="es-ES" alt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0"/>
          <p:cNvSpPr/>
          <p:nvPr/>
        </p:nvSpPr>
        <p:spPr bwMode="auto">
          <a:xfrm>
            <a:off x="0" y="0"/>
            <a:ext cx="9144000" cy="6858000"/>
          </a:xfrm>
          <a:prstGeom prst="rect">
            <a:avLst/>
          </a:prstGeom>
          <a:solidFill>
            <a:srgbClr val="86AB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075" name="120 Rectángulo"/>
          <p:cNvSpPr>
            <a:spLocks noChangeArrowheads="1"/>
          </p:cNvSpPr>
          <p:nvPr/>
        </p:nvSpPr>
        <p:spPr bwMode="auto">
          <a:xfrm>
            <a:off x="0" y="1657167"/>
            <a:ext cx="9144000" cy="1200329"/>
          </a:xfrm>
          <a:prstGeom prst="rect">
            <a:avLst/>
          </a:prstGeom>
          <a:solidFill>
            <a:srgbClr val="4E474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AR" altLang="fr-FR" sz="3600" b="1" dirty="0" smtClean="0">
                <a:solidFill>
                  <a:srgbClr val="FAECD1"/>
                </a:solidFill>
                <a:latin typeface="Futura-CondensedLight"/>
              </a:rPr>
              <a:t>Efectos de los estrógenos en el cáncer de próstata y síndrome metabólico</a:t>
            </a:r>
            <a:endParaRPr lang="en-US" altLang="fr-FR" sz="3600" b="1" dirty="0">
              <a:solidFill>
                <a:srgbClr val="FAECD1"/>
              </a:solidFill>
              <a:latin typeface="Futura-CondensedLight"/>
            </a:endParaRPr>
          </a:p>
        </p:txBody>
      </p:sp>
      <p:sp>
        <p:nvSpPr>
          <p:cNvPr id="24" name="ZoneTexte 18"/>
          <p:cNvSpPr txBox="1">
            <a:spLocks noChangeArrowheads="1"/>
          </p:cNvSpPr>
          <p:nvPr/>
        </p:nvSpPr>
        <p:spPr bwMode="auto">
          <a:xfrm rot="10800000" flipV="1">
            <a:off x="0" y="3455988"/>
            <a:ext cx="9144000" cy="1014412"/>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it-IT" altLang="fr-FR" sz="2400" b="1" dirty="0">
                <a:solidFill>
                  <a:schemeClr val="accent6">
                    <a:lumMod val="20000"/>
                    <a:lumOff val="80000"/>
                  </a:schemeClr>
                </a:solidFill>
                <a:latin typeface="Futura-CondensedLight" pitchFamily="34" charset="0"/>
                <a:cs typeface="+mn-cs"/>
              </a:rPr>
              <a:t>Lic. Cintia Massillo</a:t>
            </a:r>
            <a:endParaRPr lang="en-US" altLang="fr-FR" sz="2400" b="1" dirty="0">
              <a:solidFill>
                <a:schemeClr val="accent6">
                  <a:lumMod val="20000"/>
                  <a:lumOff val="80000"/>
                </a:schemeClr>
              </a:solidFill>
              <a:latin typeface="Futura-CondensedLight" pitchFamily="34" charset="0"/>
              <a:cs typeface="+mn-cs"/>
            </a:endParaRPr>
          </a:p>
          <a:p>
            <a:pPr algn="ctr" eaLnBrk="1" fontAlgn="auto" hangingPunct="1">
              <a:spcBef>
                <a:spcPts val="0"/>
              </a:spcBef>
              <a:spcAft>
                <a:spcPts val="0"/>
              </a:spcAft>
              <a:defRPr/>
            </a:pPr>
            <a:r>
              <a:rPr lang="en-US" altLang="fr-FR" b="1" dirty="0" err="1">
                <a:solidFill>
                  <a:schemeClr val="accent6">
                    <a:lumMod val="20000"/>
                    <a:lumOff val="80000"/>
                  </a:schemeClr>
                </a:solidFill>
                <a:latin typeface="Futura-CondensedLight" pitchFamily="34" charset="0"/>
                <a:cs typeface="+mn-cs"/>
              </a:rPr>
              <a:t>Laboratorio</a:t>
            </a:r>
            <a:r>
              <a:rPr lang="en-US" altLang="fr-FR" b="1" dirty="0">
                <a:solidFill>
                  <a:schemeClr val="accent6">
                    <a:lumMod val="20000"/>
                    <a:lumOff val="80000"/>
                  </a:schemeClr>
                </a:solidFill>
                <a:latin typeface="Futura-CondensedLight" pitchFamily="34" charset="0"/>
                <a:cs typeface="+mn-cs"/>
              </a:rPr>
              <a:t> de </a:t>
            </a:r>
            <a:r>
              <a:rPr lang="en-US" altLang="fr-FR" b="1" dirty="0" err="1">
                <a:solidFill>
                  <a:schemeClr val="accent6">
                    <a:lumMod val="20000"/>
                    <a:lumOff val="80000"/>
                  </a:schemeClr>
                </a:solidFill>
                <a:latin typeface="Futura-CondensedLight" pitchFamily="34" charset="0"/>
                <a:cs typeface="+mn-cs"/>
              </a:rPr>
              <a:t>oncología</a:t>
            </a:r>
            <a:r>
              <a:rPr lang="en-US" altLang="fr-FR" b="1" dirty="0">
                <a:solidFill>
                  <a:schemeClr val="accent6">
                    <a:lumMod val="20000"/>
                    <a:lumOff val="80000"/>
                  </a:schemeClr>
                </a:solidFill>
                <a:latin typeface="Futura-CondensedLight" pitchFamily="34" charset="0"/>
                <a:cs typeface="+mn-cs"/>
              </a:rPr>
              <a:t> molecular y </a:t>
            </a:r>
            <a:r>
              <a:rPr lang="en-US" altLang="fr-FR" b="1" dirty="0" err="1">
                <a:solidFill>
                  <a:schemeClr val="accent6">
                    <a:lumMod val="20000"/>
                    <a:lumOff val="80000"/>
                  </a:schemeClr>
                </a:solidFill>
                <a:latin typeface="Futura-CondensedLight" pitchFamily="34" charset="0"/>
                <a:cs typeface="+mn-cs"/>
              </a:rPr>
              <a:t>nuevos</a:t>
            </a:r>
            <a:r>
              <a:rPr lang="en-US" altLang="fr-FR" b="1" dirty="0">
                <a:solidFill>
                  <a:schemeClr val="accent6">
                    <a:lumMod val="20000"/>
                    <a:lumOff val="80000"/>
                  </a:schemeClr>
                </a:solidFill>
                <a:latin typeface="Futura-CondensedLight" pitchFamily="34" charset="0"/>
                <a:cs typeface="+mn-cs"/>
              </a:rPr>
              <a:t> </a:t>
            </a:r>
            <a:r>
              <a:rPr lang="en-US" altLang="fr-FR" b="1" dirty="0" err="1">
                <a:solidFill>
                  <a:schemeClr val="accent6">
                    <a:lumMod val="20000"/>
                    <a:lumOff val="80000"/>
                  </a:schemeClr>
                </a:solidFill>
                <a:latin typeface="Futura-CondensedLight" pitchFamily="34" charset="0"/>
                <a:cs typeface="+mn-cs"/>
              </a:rPr>
              <a:t>blancos</a:t>
            </a:r>
            <a:r>
              <a:rPr lang="en-US" altLang="fr-FR" b="1" dirty="0">
                <a:solidFill>
                  <a:schemeClr val="accent6">
                    <a:lumMod val="20000"/>
                    <a:lumOff val="80000"/>
                  </a:schemeClr>
                </a:solidFill>
                <a:latin typeface="Futura-CondensedLight" pitchFamily="34" charset="0"/>
                <a:cs typeface="+mn-cs"/>
              </a:rPr>
              <a:t> </a:t>
            </a:r>
            <a:r>
              <a:rPr lang="en-US" altLang="fr-FR" b="1" dirty="0" err="1">
                <a:solidFill>
                  <a:schemeClr val="accent6">
                    <a:lumMod val="20000"/>
                    <a:lumOff val="80000"/>
                  </a:schemeClr>
                </a:solidFill>
                <a:latin typeface="Futura-CondensedLight" pitchFamily="34" charset="0"/>
                <a:cs typeface="+mn-cs"/>
              </a:rPr>
              <a:t>terapéuticos</a:t>
            </a:r>
            <a:r>
              <a:rPr lang="en-US" altLang="fr-FR" b="1" dirty="0">
                <a:solidFill>
                  <a:schemeClr val="accent6">
                    <a:lumMod val="20000"/>
                    <a:lumOff val="80000"/>
                  </a:schemeClr>
                </a:solidFill>
                <a:latin typeface="Futura-CondensedLight" pitchFamily="34" charset="0"/>
                <a:cs typeface="+mn-cs"/>
              </a:rPr>
              <a:t>, IBYME – CONICET</a:t>
            </a:r>
          </a:p>
        </p:txBody>
      </p:sp>
      <p:sp>
        <p:nvSpPr>
          <p:cNvPr id="3077" name="26 Rectángulo"/>
          <p:cNvSpPr>
            <a:spLocks noChangeArrowheads="1"/>
          </p:cNvSpPr>
          <p:nvPr/>
        </p:nvSpPr>
        <p:spPr bwMode="auto">
          <a:xfrm>
            <a:off x="0" y="6202363"/>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fr-FR" sz="2000" b="1">
                <a:solidFill>
                  <a:srgbClr val="FAECD1"/>
                </a:solidFill>
                <a:latin typeface="Futura Bk BT" panose="020B0502020204020303" pitchFamily="34" charset="0"/>
              </a:rPr>
              <a:t>cintiamassillo@gmail.com</a:t>
            </a:r>
          </a:p>
        </p:txBody>
      </p:sp>
      <p:pic>
        <p:nvPicPr>
          <p:cNvPr id="3078" name="Picture 2" descr="http://www.ibyme.org.ar/images/logo-ibyme_fibym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19500" y="4786313"/>
            <a:ext cx="1905000" cy="1352550"/>
          </a:xfrm>
          <a:prstGeom prst="rect">
            <a:avLst/>
          </a:prstGeom>
          <a:noFill/>
          <a:ln w="9525">
            <a:solidFill>
              <a:srgbClr val="495B64"/>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descr="C:\Users\utero\Google Drive\Doc CINTIA\seminarios\seminario ibyme figuras\raton.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00313" y="4714875"/>
            <a:ext cx="3748087" cy="200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5846" name="30 Grupo"/>
          <p:cNvGrpSpPr>
            <a:grpSpLocks/>
          </p:cNvGrpSpPr>
          <p:nvPr/>
        </p:nvGrpSpPr>
        <p:grpSpPr bwMode="auto">
          <a:xfrm>
            <a:off x="1500188" y="927100"/>
            <a:ext cx="6318250" cy="1296988"/>
            <a:chOff x="1557323" y="1070504"/>
            <a:chExt cx="6318399" cy="1297215"/>
          </a:xfrm>
        </p:grpSpPr>
        <p:sp>
          <p:nvSpPr>
            <p:cNvPr id="35849" name="Rectangle 13"/>
            <p:cNvSpPr>
              <a:spLocks noChangeArrowheads="1"/>
            </p:cNvSpPr>
            <p:nvPr/>
          </p:nvSpPr>
          <p:spPr bwMode="auto">
            <a:xfrm>
              <a:off x="3271823" y="1914509"/>
              <a:ext cx="85725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AR" sz="900">
                  <a:latin typeface="Futura-CondensedLight"/>
                </a:rPr>
                <a:t>TRAMP-C1</a:t>
              </a:r>
            </a:p>
            <a:p>
              <a:pPr algn="ctr" eaLnBrk="1" hangingPunct="1">
                <a:spcBef>
                  <a:spcPct val="0"/>
                </a:spcBef>
                <a:buFontTx/>
                <a:buNone/>
              </a:pPr>
              <a:r>
                <a:rPr lang="en-US" altLang="es-AR" sz="900">
                  <a:latin typeface="Futura-CondensedLight"/>
                </a:rPr>
                <a:t>Inyección</a:t>
              </a:r>
              <a:r>
                <a:rPr lang="en-US" altLang="es-AR" sz="900" i="1">
                  <a:latin typeface="Futura-CondensedLight"/>
                </a:rPr>
                <a:t> s.c</a:t>
              </a:r>
              <a:r>
                <a:rPr lang="en-US" altLang="es-AR" sz="900">
                  <a:latin typeface="Futura-CondensedLight"/>
                </a:rPr>
                <a:t>.</a:t>
              </a:r>
            </a:p>
          </p:txBody>
        </p:sp>
        <p:sp>
          <p:nvSpPr>
            <p:cNvPr id="35850" name="Rectangle 16"/>
            <p:cNvSpPr>
              <a:spLocks noChangeArrowheads="1"/>
            </p:cNvSpPr>
            <p:nvPr/>
          </p:nvSpPr>
          <p:spPr bwMode="auto">
            <a:xfrm>
              <a:off x="3425810" y="1071546"/>
              <a:ext cx="62837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AR" sz="900">
                  <a:latin typeface="Futura-CondensedLight"/>
                </a:rPr>
                <a:t>15 </a:t>
              </a:r>
              <a:r>
                <a:rPr lang="es-AR" altLang="es-AR" sz="900">
                  <a:latin typeface="Futura-CondensedLight"/>
                </a:rPr>
                <a:t>semanas</a:t>
              </a:r>
            </a:p>
          </p:txBody>
        </p:sp>
        <p:sp>
          <p:nvSpPr>
            <p:cNvPr id="35851" name="Rectangle 16"/>
            <p:cNvSpPr>
              <a:spLocks noChangeArrowheads="1"/>
            </p:cNvSpPr>
            <p:nvPr/>
          </p:nvSpPr>
          <p:spPr bwMode="auto">
            <a:xfrm>
              <a:off x="5665389" y="1184259"/>
              <a:ext cx="62837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AR" altLang="es-AR" sz="900">
                  <a:latin typeface="Futura-CondensedLight"/>
                </a:rPr>
                <a:t>27 semanas</a:t>
              </a:r>
            </a:p>
          </p:txBody>
        </p:sp>
        <p:sp>
          <p:nvSpPr>
            <p:cNvPr id="28" name="30 Flecha abajo"/>
            <p:cNvSpPr/>
            <p:nvPr/>
          </p:nvSpPr>
          <p:spPr>
            <a:xfrm rot="16200000">
              <a:off x="3786980" y="-55780"/>
              <a:ext cx="509677" cy="3225876"/>
            </a:xfrm>
            <a:prstGeom prst="downArrow">
              <a:avLst>
                <a:gd name="adj1" fmla="val 50000"/>
                <a:gd name="adj2" fmla="val 131690"/>
              </a:avLst>
            </a:prstGeom>
            <a:solidFill>
              <a:srgbClr val="495B64">
                <a:alpha val="61000"/>
              </a:srgbClr>
            </a:solidFill>
            <a:ln>
              <a:solidFill>
                <a:srgbClr val="495B64"/>
              </a:solidFill>
            </a:ln>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eaLnBrk="1" fontAlgn="auto" hangingPunct="1">
                <a:spcBef>
                  <a:spcPts val="0"/>
                </a:spcBef>
                <a:spcAft>
                  <a:spcPts val="0"/>
                </a:spcAft>
                <a:defRPr/>
              </a:pPr>
              <a:r>
                <a:rPr lang="en-US" sz="900" b="1" dirty="0">
                  <a:latin typeface="Verdana" pitchFamily="34" charset="0"/>
                  <a:ea typeface="Verdana" pitchFamily="34" charset="0"/>
                  <a:cs typeface="Verdana" pitchFamily="34" charset="0"/>
                </a:rPr>
                <a:t>CD or HFD</a:t>
              </a:r>
            </a:p>
          </p:txBody>
        </p:sp>
        <p:sp>
          <p:nvSpPr>
            <p:cNvPr id="29" name="24 Rectángulo"/>
            <p:cNvSpPr/>
            <p:nvPr/>
          </p:nvSpPr>
          <p:spPr>
            <a:xfrm>
              <a:off x="1557323" y="1797706"/>
              <a:ext cx="904896" cy="570013"/>
            </a:xfrm>
            <a:prstGeom prst="rect">
              <a:avLst/>
            </a:prstGeom>
            <a:solidFill>
              <a:schemeClr val="bg1"/>
            </a:solidFill>
            <a:ln>
              <a:solidFill>
                <a:srgbClr val="495B64"/>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900" dirty="0" err="1">
                  <a:solidFill>
                    <a:schemeClr val="tx1"/>
                  </a:solidFill>
                  <a:latin typeface="Futura-CondensedLight"/>
                  <a:ea typeface="Verdana" pitchFamily="34" charset="0"/>
                  <a:cs typeface="Verdana" pitchFamily="34" charset="0"/>
                </a:rPr>
                <a:t>Ratones</a:t>
              </a:r>
              <a:r>
                <a:rPr lang="en-US" sz="900" dirty="0">
                  <a:solidFill>
                    <a:schemeClr val="tx1"/>
                  </a:solidFill>
                  <a:latin typeface="Futura-CondensedLight"/>
                  <a:ea typeface="Verdana" pitchFamily="34" charset="0"/>
                  <a:cs typeface="Verdana" pitchFamily="34" charset="0"/>
                </a:rPr>
                <a:t> C57BL/6J de 4 </a:t>
              </a:r>
              <a:r>
                <a:rPr lang="en-US" sz="900" dirty="0" err="1">
                  <a:solidFill>
                    <a:schemeClr val="tx1"/>
                  </a:solidFill>
                  <a:latin typeface="Futura-CondensedLight"/>
                  <a:ea typeface="Verdana" pitchFamily="34" charset="0"/>
                  <a:cs typeface="Verdana" pitchFamily="34" charset="0"/>
                </a:rPr>
                <a:t>semanas</a:t>
              </a:r>
              <a:endParaRPr lang="en-US" sz="900" dirty="0">
                <a:solidFill>
                  <a:schemeClr val="tx1"/>
                </a:solidFill>
                <a:latin typeface="Futura-CondensedLight"/>
                <a:ea typeface="Verdana" pitchFamily="34" charset="0"/>
                <a:cs typeface="Verdana" pitchFamily="34" charset="0"/>
              </a:endParaRPr>
            </a:p>
          </p:txBody>
        </p:sp>
        <p:sp>
          <p:nvSpPr>
            <p:cNvPr id="31" name="37 Rectángulo"/>
            <p:cNvSpPr/>
            <p:nvPr/>
          </p:nvSpPr>
          <p:spPr>
            <a:xfrm>
              <a:off x="5623006" y="1354717"/>
              <a:ext cx="714392" cy="35725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err="1">
                  <a:solidFill>
                    <a:schemeClr val="tx1"/>
                  </a:solidFill>
                  <a:latin typeface="Futura-CondensedLight"/>
                  <a:ea typeface="Verdana" pitchFamily="34" charset="0"/>
                  <a:cs typeface="Verdana" pitchFamily="34" charset="0"/>
                </a:rPr>
                <a:t>Sacrificio</a:t>
              </a:r>
              <a:endParaRPr lang="en-US" sz="900" dirty="0">
                <a:solidFill>
                  <a:schemeClr val="tx1"/>
                </a:solidFill>
                <a:latin typeface="Futura-CondensedLight"/>
                <a:ea typeface="Verdana" pitchFamily="34" charset="0"/>
                <a:cs typeface="Verdana" pitchFamily="34" charset="0"/>
              </a:endParaRPr>
            </a:p>
          </p:txBody>
        </p:sp>
        <p:sp>
          <p:nvSpPr>
            <p:cNvPr id="32" name="38 Rectángulo"/>
            <p:cNvSpPr/>
            <p:nvPr/>
          </p:nvSpPr>
          <p:spPr>
            <a:xfrm>
              <a:off x="7054965" y="1070504"/>
              <a:ext cx="571513" cy="250869"/>
            </a:xfrm>
            <a:prstGeom prst="rect">
              <a:avLst/>
            </a:prstGeom>
            <a:solidFill>
              <a:schemeClr val="bg1"/>
            </a:solidFill>
            <a:ln w="28575">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a:solidFill>
                    <a:schemeClr val="tx1"/>
                  </a:solidFill>
                  <a:latin typeface="Futura-CondensedLight"/>
                  <a:ea typeface="Verdana" pitchFamily="34" charset="0"/>
                  <a:cs typeface="Verdana" pitchFamily="34" charset="0"/>
                </a:rPr>
                <a:t>Sangre</a:t>
              </a:r>
            </a:p>
          </p:txBody>
        </p:sp>
        <p:pic>
          <p:nvPicPr>
            <p:cNvPr id="35856" name="Picture 15"/>
            <p:cNvPicPr>
              <a:picLocks noChangeAspect="1"/>
            </p:cNvPicPr>
            <p:nvPr/>
          </p:nvPicPr>
          <p:blipFill>
            <a:blip r:embed="rId3">
              <a:extLst>
                <a:ext uri="{28A0092B-C50C-407E-A947-70E740481C1C}">
                  <a14:useLocalDpi xmlns="" xmlns:a14="http://schemas.microsoft.com/office/drawing/2010/main" val="0"/>
                </a:ext>
              </a:extLst>
            </a:blip>
            <a:srcRect l="6003" t="31313" r="31918" b="17130"/>
            <a:stretch>
              <a:fillRect/>
            </a:stretch>
          </p:blipFill>
          <p:spPr bwMode="auto">
            <a:xfrm>
              <a:off x="1604948" y="1322372"/>
              <a:ext cx="811212" cy="431800"/>
            </a:xfrm>
            <a:prstGeom prst="rect">
              <a:avLst/>
            </a:prstGeom>
            <a:noFill/>
            <a:ln w="9525">
              <a:solidFill>
                <a:srgbClr val="655B5C"/>
              </a:solidFill>
              <a:miter lim="800000"/>
              <a:headEnd/>
              <a:tailEnd/>
            </a:ln>
            <a:extLst>
              <a:ext uri="{909E8E84-426E-40DD-AFC4-6F175D3DCCD1}">
                <a14:hiddenFill xmlns="" xmlns:a14="http://schemas.microsoft.com/office/drawing/2010/main">
                  <a:solidFill>
                    <a:srgbClr val="FFFFFF"/>
                  </a:solidFill>
                </a14:hiddenFill>
              </a:ext>
            </a:extLst>
          </p:spPr>
        </p:pic>
        <p:pic>
          <p:nvPicPr>
            <p:cNvPr id="35857" name="Picture 16"/>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62310" y="1282684"/>
              <a:ext cx="677863" cy="503238"/>
            </a:xfrm>
            <a:prstGeom prst="rect">
              <a:avLst/>
            </a:prstGeom>
            <a:noFill/>
            <a:ln w="9525">
              <a:solidFill>
                <a:srgbClr val="655B5C"/>
              </a:solidFill>
              <a:miter lim="800000"/>
              <a:headEnd/>
              <a:tailEnd/>
            </a:ln>
            <a:extLst>
              <a:ext uri="{909E8E84-426E-40DD-AFC4-6F175D3DCCD1}">
                <a14:hiddenFill xmlns="" xmlns:a14="http://schemas.microsoft.com/office/drawing/2010/main">
                  <a:solidFill>
                    <a:srgbClr val="FFFFFF"/>
                  </a:solidFill>
                </a14:hiddenFill>
              </a:ext>
            </a:extLst>
          </p:spPr>
        </p:pic>
        <p:sp>
          <p:nvSpPr>
            <p:cNvPr id="47" name="38 Rectángulo"/>
            <p:cNvSpPr/>
            <p:nvPr/>
          </p:nvSpPr>
          <p:spPr>
            <a:xfrm>
              <a:off x="6804134" y="1362655"/>
              <a:ext cx="1071588" cy="323907"/>
            </a:xfrm>
            <a:prstGeom prst="rect">
              <a:avLst/>
            </a:prstGeom>
            <a:solidFill>
              <a:schemeClr val="bg1"/>
            </a:solidFill>
            <a:ln w="28575">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err="1">
                  <a:solidFill>
                    <a:schemeClr val="tx1"/>
                  </a:solidFill>
                  <a:latin typeface="Futura-CondensedLight"/>
                  <a:ea typeface="Verdana" pitchFamily="34" charset="0"/>
                  <a:cs typeface="Verdana" pitchFamily="34" charset="0"/>
                </a:rPr>
                <a:t>Tejido</a:t>
              </a:r>
              <a:r>
                <a:rPr lang="en-US" sz="900" dirty="0">
                  <a:solidFill>
                    <a:schemeClr val="tx1"/>
                  </a:solidFill>
                  <a:latin typeface="Futura-CondensedLight"/>
                  <a:ea typeface="Verdana" pitchFamily="34" charset="0"/>
                  <a:cs typeface="Verdana" pitchFamily="34" charset="0"/>
                </a:rPr>
                <a:t> </a:t>
              </a:r>
              <a:r>
                <a:rPr lang="en-US" sz="900" dirty="0" err="1">
                  <a:solidFill>
                    <a:schemeClr val="tx1"/>
                  </a:solidFill>
                  <a:latin typeface="Futura-CondensedLight"/>
                  <a:ea typeface="Verdana" pitchFamily="34" charset="0"/>
                  <a:cs typeface="Verdana" pitchFamily="34" charset="0"/>
                </a:rPr>
                <a:t>adiposo</a:t>
              </a:r>
              <a:endParaRPr lang="en-US" sz="900" dirty="0">
                <a:solidFill>
                  <a:schemeClr val="tx1"/>
                </a:solidFill>
                <a:latin typeface="Futura-CondensedLight"/>
                <a:ea typeface="Verdana" pitchFamily="34" charset="0"/>
                <a:cs typeface="Verdana" pitchFamily="34" charset="0"/>
              </a:endParaRPr>
            </a:p>
          </p:txBody>
        </p:sp>
        <p:sp>
          <p:nvSpPr>
            <p:cNvPr id="49" name="38 Rectángulo"/>
            <p:cNvSpPr/>
            <p:nvPr/>
          </p:nvSpPr>
          <p:spPr>
            <a:xfrm>
              <a:off x="7043852" y="1731020"/>
              <a:ext cx="592151" cy="252457"/>
            </a:xfrm>
            <a:prstGeom prst="rect">
              <a:avLst/>
            </a:prstGeom>
            <a:solidFill>
              <a:schemeClr val="bg1"/>
            </a:solidFill>
            <a:ln w="28575">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AR" sz="900" dirty="0">
                  <a:solidFill>
                    <a:schemeClr val="tx1"/>
                  </a:solidFill>
                  <a:latin typeface="Futura-CondensedLight"/>
                  <a:ea typeface="Verdana" pitchFamily="34" charset="0"/>
                  <a:cs typeface="Verdana" pitchFamily="34" charset="0"/>
                </a:rPr>
                <a:t>Tumor </a:t>
              </a:r>
              <a:endParaRPr lang="en-US" sz="900" dirty="0">
                <a:solidFill>
                  <a:schemeClr val="tx1"/>
                </a:solidFill>
                <a:latin typeface="Futura-CondensedLight"/>
                <a:ea typeface="Verdana" pitchFamily="34" charset="0"/>
                <a:cs typeface="Verdana" pitchFamily="34" charset="0"/>
              </a:endParaRPr>
            </a:p>
          </p:txBody>
        </p:sp>
        <p:cxnSp>
          <p:nvCxnSpPr>
            <p:cNvPr id="53" name="52 Conector recto de flecha"/>
            <p:cNvCxnSpPr/>
            <p:nvPr/>
          </p:nvCxnSpPr>
          <p:spPr>
            <a:xfrm>
              <a:off x="6343748" y="1532548"/>
              <a:ext cx="427048" cy="0"/>
            </a:xfrm>
            <a:prstGeom prst="straightConnector1">
              <a:avLst/>
            </a:prstGeom>
            <a:ln>
              <a:solidFill>
                <a:srgbClr val="495B64"/>
              </a:solidFill>
              <a:tailEnd type="arrow"/>
            </a:ln>
          </p:spPr>
          <p:style>
            <a:lnRef idx="2">
              <a:schemeClr val="accent4"/>
            </a:lnRef>
            <a:fillRef idx="0">
              <a:schemeClr val="accent4"/>
            </a:fillRef>
            <a:effectRef idx="1">
              <a:schemeClr val="accent4"/>
            </a:effectRef>
            <a:fontRef idx="minor">
              <a:schemeClr val="tx1"/>
            </a:fontRef>
          </p:style>
        </p:cxnSp>
        <p:pic>
          <p:nvPicPr>
            <p:cNvPr id="35861" name="Picture 2" descr="Resultado de imagen para GOTITA DE SANGR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679782" y="1714488"/>
              <a:ext cx="428628" cy="428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62" name="Rectangle 16"/>
            <p:cNvSpPr>
              <a:spLocks noChangeArrowheads="1"/>
            </p:cNvSpPr>
            <p:nvPr/>
          </p:nvSpPr>
          <p:spPr bwMode="auto">
            <a:xfrm>
              <a:off x="2650440" y="1184259"/>
              <a:ext cx="62837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AR" sz="900">
                  <a:latin typeface="Futura-CondensedLight"/>
                </a:rPr>
                <a:t>12 </a:t>
              </a:r>
              <a:r>
                <a:rPr lang="es-AR" altLang="es-AR" sz="900">
                  <a:latin typeface="Futura-CondensedLight"/>
                </a:rPr>
                <a:t>semanas</a:t>
              </a:r>
            </a:p>
          </p:txBody>
        </p:sp>
        <p:sp>
          <p:nvSpPr>
            <p:cNvPr id="35863" name="Rectangle 16"/>
            <p:cNvSpPr>
              <a:spLocks noChangeArrowheads="1"/>
            </p:cNvSpPr>
            <p:nvPr/>
          </p:nvSpPr>
          <p:spPr bwMode="auto">
            <a:xfrm>
              <a:off x="2541436" y="2090720"/>
              <a:ext cx="6540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AR" altLang="es-AR" sz="900">
                  <a:latin typeface="Futura-CondensedLight"/>
                </a:rPr>
                <a:t>Medición de </a:t>
              </a:r>
            </a:p>
            <a:p>
              <a:pPr algn="ctr" eaLnBrk="1" hangingPunct="1">
                <a:spcBef>
                  <a:spcPct val="0"/>
                </a:spcBef>
                <a:buFontTx/>
                <a:buNone/>
              </a:pPr>
              <a:r>
                <a:rPr lang="es-AR" altLang="es-AR" sz="900">
                  <a:latin typeface="Futura-CondensedLight"/>
                </a:rPr>
                <a:t>glucemia</a:t>
              </a:r>
            </a:p>
          </p:txBody>
        </p:sp>
      </p:grpSp>
      <p:pic>
        <p:nvPicPr>
          <p:cNvPr id="27649" name="Picture 1" descr="C:\Users\utero\Google Drive\Doc CINTIA\seminarios\seminario Roffo\estradiol.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702300" y="2543175"/>
            <a:ext cx="1298575" cy="172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0" name="Picture 2" descr="C:\Users\utero\Google Drive\Doc CINTIA\seminarios\seminario Roffo\tamaño tumoral.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500188" y="2643188"/>
            <a:ext cx="3890962" cy="172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116"/>
          <p:cNvSpPr/>
          <p:nvPr/>
        </p:nvSpPr>
        <p:spPr>
          <a:xfrm>
            <a:off x="0" y="0"/>
            <a:ext cx="9144000" cy="792163"/>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5" name="Larme 211"/>
          <p:cNvSpPr/>
          <p:nvPr/>
        </p:nvSpPr>
        <p:spPr>
          <a:xfrm>
            <a:off x="76200" y="152400"/>
            <a:ext cx="539750" cy="539750"/>
          </a:xfrm>
          <a:prstGeom prst="teardrop">
            <a:avLst/>
          </a:prstGeom>
          <a:solidFill>
            <a:srgbClr val="88AF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6" name="ZoneTexte 73"/>
          <p:cNvSpPr txBox="1">
            <a:spLocks noChangeArrowheads="1"/>
          </p:cNvSpPr>
          <p:nvPr/>
        </p:nvSpPr>
        <p:spPr bwMode="auto">
          <a:xfrm>
            <a:off x="571500" y="171450"/>
            <a:ext cx="85725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altLang="fr-FR" sz="2200">
                <a:solidFill>
                  <a:srgbClr val="FAECD1"/>
                </a:solidFill>
                <a:latin typeface="Futura-CondensedLight"/>
              </a:rPr>
              <a:t>Modelo </a:t>
            </a:r>
            <a:r>
              <a:rPr lang="es-AR" altLang="fr-FR" sz="2200" i="1">
                <a:solidFill>
                  <a:srgbClr val="FAECD1"/>
                </a:solidFill>
                <a:latin typeface="Futura-CondensedLight"/>
              </a:rPr>
              <a:t>in vivo </a:t>
            </a:r>
            <a:r>
              <a:rPr lang="es-AR" altLang="fr-FR" sz="2200">
                <a:solidFill>
                  <a:srgbClr val="FAECD1"/>
                </a:solidFill>
                <a:latin typeface="Futura-CondensedLight"/>
              </a:rPr>
              <a:t>de SM y CaP en C57-TRAMPC1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6"/>
          <p:cNvSpPr/>
          <p:nvPr/>
        </p:nvSpPr>
        <p:spPr>
          <a:xfrm>
            <a:off x="0" y="0"/>
            <a:ext cx="9144000" cy="792163"/>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 name="Larme 211"/>
          <p:cNvSpPr/>
          <p:nvPr/>
        </p:nvSpPr>
        <p:spPr>
          <a:xfrm>
            <a:off x="76200" y="152400"/>
            <a:ext cx="539750" cy="539750"/>
          </a:xfrm>
          <a:prstGeom prst="teardrop">
            <a:avLst/>
          </a:prstGeom>
          <a:solidFill>
            <a:srgbClr val="88AF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7171" name="Picture 3" descr="C:\Users\utero\Google Drive\Doc CINTIA\Congresos\simposio RNA\figuras\5A.png"/>
          <p:cNvPicPr>
            <a:picLocks noChangeAspect="1" noChangeArrowheads="1"/>
          </p:cNvPicPr>
          <p:nvPr/>
        </p:nvPicPr>
        <p:blipFill>
          <a:blip r:embed="rId3">
            <a:extLst>
              <a:ext uri="{28A0092B-C50C-407E-A947-70E740481C1C}">
                <a14:useLocalDpi xmlns="" xmlns:a14="http://schemas.microsoft.com/office/drawing/2010/main" val="0"/>
              </a:ext>
            </a:extLst>
          </a:blip>
          <a:srcRect t="7559"/>
          <a:stretch>
            <a:fillRect/>
          </a:stretch>
        </p:blipFill>
        <p:spPr bwMode="auto">
          <a:xfrm>
            <a:off x="500063" y="4570413"/>
            <a:ext cx="3008312" cy="193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2" name="Picture 4" descr="C:\Users\utero\Google Drive\Doc CINTIA\Congresos\simposio RNA\figuras\5B.png"/>
          <p:cNvPicPr>
            <a:picLocks noChangeAspect="1" noChangeArrowheads="1"/>
          </p:cNvPicPr>
          <p:nvPr/>
        </p:nvPicPr>
        <p:blipFill>
          <a:blip r:embed="rId4">
            <a:extLst>
              <a:ext uri="{28A0092B-C50C-407E-A947-70E740481C1C}">
                <a14:useLocalDpi xmlns="" xmlns:a14="http://schemas.microsoft.com/office/drawing/2010/main" val="0"/>
              </a:ext>
            </a:extLst>
          </a:blip>
          <a:srcRect t="7666"/>
          <a:stretch>
            <a:fillRect/>
          </a:stretch>
        </p:blipFill>
        <p:spPr bwMode="auto">
          <a:xfrm>
            <a:off x="3779838" y="2643188"/>
            <a:ext cx="4949825" cy="190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70" name="ZoneTexte 73"/>
          <p:cNvSpPr txBox="1">
            <a:spLocks noChangeArrowheads="1"/>
          </p:cNvSpPr>
          <p:nvPr/>
        </p:nvSpPr>
        <p:spPr bwMode="auto">
          <a:xfrm>
            <a:off x="571500" y="171450"/>
            <a:ext cx="85725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altLang="fr-FR" sz="2200">
                <a:solidFill>
                  <a:srgbClr val="FAECD1"/>
                </a:solidFill>
                <a:latin typeface="Futura-CondensedLight"/>
              </a:rPr>
              <a:t>El SM induce la inflamación del tejido adiposo</a:t>
            </a:r>
          </a:p>
        </p:txBody>
      </p:sp>
      <p:grpSp>
        <p:nvGrpSpPr>
          <p:cNvPr id="36871" name="30 Grupo"/>
          <p:cNvGrpSpPr>
            <a:grpSpLocks/>
          </p:cNvGrpSpPr>
          <p:nvPr/>
        </p:nvGrpSpPr>
        <p:grpSpPr bwMode="auto">
          <a:xfrm>
            <a:off x="1500188" y="917575"/>
            <a:ext cx="6318250" cy="1296988"/>
            <a:chOff x="1557323" y="1070504"/>
            <a:chExt cx="6318399" cy="1297215"/>
          </a:xfrm>
        </p:grpSpPr>
        <p:sp>
          <p:nvSpPr>
            <p:cNvPr id="36874" name="Rectangle 13"/>
            <p:cNvSpPr>
              <a:spLocks noChangeArrowheads="1"/>
            </p:cNvSpPr>
            <p:nvPr/>
          </p:nvSpPr>
          <p:spPr bwMode="auto">
            <a:xfrm>
              <a:off x="3271823" y="1914509"/>
              <a:ext cx="85725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AR" sz="900">
                  <a:latin typeface="Futura-CondensedLight"/>
                </a:rPr>
                <a:t>TRAMP-C1</a:t>
              </a:r>
            </a:p>
            <a:p>
              <a:pPr algn="ctr" eaLnBrk="1" hangingPunct="1">
                <a:spcBef>
                  <a:spcPct val="0"/>
                </a:spcBef>
                <a:buFontTx/>
                <a:buNone/>
              </a:pPr>
              <a:r>
                <a:rPr lang="en-US" altLang="es-AR" sz="900">
                  <a:latin typeface="Futura-CondensedLight"/>
                </a:rPr>
                <a:t>Inyección</a:t>
              </a:r>
              <a:r>
                <a:rPr lang="en-US" altLang="es-AR" sz="900" i="1">
                  <a:latin typeface="Futura-CondensedLight"/>
                </a:rPr>
                <a:t> s.c</a:t>
              </a:r>
              <a:r>
                <a:rPr lang="en-US" altLang="es-AR" sz="900">
                  <a:latin typeface="Futura-CondensedLight"/>
                </a:rPr>
                <a:t>.</a:t>
              </a:r>
            </a:p>
          </p:txBody>
        </p:sp>
        <p:sp>
          <p:nvSpPr>
            <p:cNvPr id="36875" name="Rectangle 16"/>
            <p:cNvSpPr>
              <a:spLocks noChangeArrowheads="1"/>
            </p:cNvSpPr>
            <p:nvPr/>
          </p:nvSpPr>
          <p:spPr bwMode="auto">
            <a:xfrm>
              <a:off x="3425810" y="1071546"/>
              <a:ext cx="62837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AR" sz="900">
                  <a:latin typeface="Futura-CondensedLight"/>
                </a:rPr>
                <a:t>15 </a:t>
              </a:r>
              <a:r>
                <a:rPr lang="es-AR" altLang="es-AR" sz="900">
                  <a:latin typeface="Futura-CondensedLight"/>
                </a:rPr>
                <a:t>semanas</a:t>
              </a:r>
            </a:p>
          </p:txBody>
        </p:sp>
        <p:sp>
          <p:nvSpPr>
            <p:cNvPr id="36876" name="Rectangle 16"/>
            <p:cNvSpPr>
              <a:spLocks noChangeArrowheads="1"/>
            </p:cNvSpPr>
            <p:nvPr/>
          </p:nvSpPr>
          <p:spPr bwMode="auto">
            <a:xfrm>
              <a:off x="5665389" y="1184259"/>
              <a:ext cx="62837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AR" altLang="es-AR" sz="900">
                  <a:latin typeface="Futura-CondensedLight"/>
                </a:rPr>
                <a:t>27 semanas</a:t>
              </a:r>
            </a:p>
          </p:txBody>
        </p:sp>
        <p:sp>
          <p:nvSpPr>
            <p:cNvPr id="29" name="30 Flecha abajo"/>
            <p:cNvSpPr/>
            <p:nvPr/>
          </p:nvSpPr>
          <p:spPr>
            <a:xfrm rot="16200000">
              <a:off x="3786980" y="-55780"/>
              <a:ext cx="509677" cy="3225876"/>
            </a:xfrm>
            <a:prstGeom prst="downArrow">
              <a:avLst>
                <a:gd name="adj1" fmla="val 50000"/>
                <a:gd name="adj2" fmla="val 131690"/>
              </a:avLst>
            </a:prstGeom>
            <a:solidFill>
              <a:srgbClr val="495B64">
                <a:alpha val="61000"/>
              </a:srgbClr>
            </a:solidFill>
            <a:ln>
              <a:solidFill>
                <a:srgbClr val="495B64"/>
              </a:solidFill>
            </a:ln>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eaLnBrk="1" fontAlgn="auto" hangingPunct="1">
                <a:spcBef>
                  <a:spcPts val="0"/>
                </a:spcBef>
                <a:spcAft>
                  <a:spcPts val="0"/>
                </a:spcAft>
                <a:defRPr/>
              </a:pPr>
              <a:r>
                <a:rPr lang="en-US" sz="900" b="1" dirty="0">
                  <a:latin typeface="Verdana" pitchFamily="34" charset="0"/>
                  <a:ea typeface="Verdana" pitchFamily="34" charset="0"/>
                  <a:cs typeface="Verdana" pitchFamily="34" charset="0"/>
                </a:rPr>
                <a:t>CD or HFD</a:t>
              </a:r>
            </a:p>
          </p:txBody>
        </p:sp>
        <p:sp>
          <p:nvSpPr>
            <p:cNvPr id="40" name="24 Rectángulo"/>
            <p:cNvSpPr/>
            <p:nvPr/>
          </p:nvSpPr>
          <p:spPr>
            <a:xfrm>
              <a:off x="1557323" y="1797706"/>
              <a:ext cx="904896" cy="570013"/>
            </a:xfrm>
            <a:prstGeom prst="rect">
              <a:avLst/>
            </a:prstGeom>
            <a:solidFill>
              <a:schemeClr val="bg1"/>
            </a:solidFill>
            <a:ln>
              <a:solidFill>
                <a:srgbClr val="495B64"/>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900" dirty="0" err="1">
                  <a:solidFill>
                    <a:schemeClr val="tx1"/>
                  </a:solidFill>
                  <a:latin typeface="Futura-CondensedLight"/>
                  <a:ea typeface="Verdana" pitchFamily="34" charset="0"/>
                  <a:cs typeface="Verdana" pitchFamily="34" charset="0"/>
                </a:rPr>
                <a:t>Ratones</a:t>
              </a:r>
              <a:r>
                <a:rPr lang="en-US" sz="900" dirty="0">
                  <a:solidFill>
                    <a:schemeClr val="tx1"/>
                  </a:solidFill>
                  <a:latin typeface="Futura-CondensedLight"/>
                  <a:ea typeface="Verdana" pitchFamily="34" charset="0"/>
                  <a:cs typeface="Verdana" pitchFamily="34" charset="0"/>
                </a:rPr>
                <a:t> C57BL/6J de 4 </a:t>
              </a:r>
              <a:r>
                <a:rPr lang="en-US" sz="900" dirty="0" err="1">
                  <a:solidFill>
                    <a:schemeClr val="tx1"/>
                  </a:solidFill>
                  <a:latin typeface="Futura-CondensedLight"/>
                  <a:ea typeface="Verdana" pitchFamily="34" charset="0"/>
                  <a:cs typeface="Verdana" pitchFamily="34" charset="0"/>
                </a:rPr>
                <a:t>semanas</a:t>
              </a:r>
              <a:endParaRPr lang="en-US" sz="900" dirty="0">
                <a:solidFill>
                  <a:schemeClr val="tx1"/>
                </a:solidFill>
                <a:latin typeface="Futura-CondensedLight"/>
                <a:ea typeface="Verdana" pitchFamily="34" charset="0"/>
                <a:cs typeface="Verdana" pitchFamily="34" charset="0"/>
              </a:endParaRPr>
            </a:p>
          </p:txBody>
        </p:sp>
        <p:sp>
          <p:nvSpPr>
            <p:cNvPr id="42" name="37 Rectángulo"/>
            <p:cNvSpPr/>
            <p:nvPr/>
          </p:nvSpPr>
          <p:spPr>
            <a:xfrm>
              <a:off x="5623006" y="1354717"/>
              <a:ext cx="714392" cy="35725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err="1">
                  <a:solidFill>
                    <a:schemeClr val="tx1"/>
                  </a:solidFill>
                  <a:latin typeface="Futura-CondensedLight"/>
                  <a:ea typeface="Verdana" pitchFamily="34" charset="0"/>
                  <a:cs typeface="Verdana" pitchFamily="34" charset="0"/>
                </a:rPr>
                <a:t>Sacrificio</a:t>
              </a:r>
              <a:endParaRPr lang="en-US" sz="900" dirty="0">
                <a:solidFill>
                  <a:schemeClr val="tx1"/>
                </a:solidFill>
                <a:latin typeface="Futura-CondensedLight"/>
                <a:ea typeface="Verdana" pitchFamily="34" charset="0"/>
                <a:cs typeface="Verdana" pitchFamily="34" charset="0"/>
              </a:endParaRPr>
            </a:p>
          </p:txBody>
        </p:sp>
        <p:sp>
          <p:nvSpPr>
            <p:cNvPr id="43" name="38 Rectángulo"/>
            <p:cNvSpPr/>
            <p:nvPr/>
          </p:nvSpPr>
          <p:spPr>
            <a:xfrm>
              <a:off x="7054965" y="1070504"/>
              <a:ext cx="571513" cy="250869"/>
            </a:xfrm>
            <a:prstGeom prst="rect">
              <a:avLst/>
            </a:prstGeom>
            <a:solidFill>
              <a:schemeClr val="bg1"/>
            </a:solidFill>
            <a:ln w="28575">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a:solidFill>
                    <a:schemeClr val="tx1"/>
                  </a:solidFill>
                  <a:latin typeface="Futura-CondensedLight"/>
                  <a:ea typeface="Verdana" pitchFamily="34" charset="0"/>
                  <a:cs typeface="Verdana" pitchFamily="34" charset="0"/>
                </a:rPr>
                <a:t>Sangre</a:t>
              </a:r>
            </a:p>
          </p:txBody>
        </p:sp>
        <p:pic>
          <p:nvPicPr>
            <p:cNvPr id="36881" name="Picture 15"/>
            <p:cNvPicPr>
              <a:picLocks noChangeAspect="1"/>
            </p:cNvPicPr>
            <p:nvPr/>
          </p:nvPicPr>
          <p:blipFill>
            <a:blip r:embed="rId5">
              <a:extLst>
                <a:ext uri="{28A0092B-C50C-407E-A947-70E740481C1C}">
                  <a14:useLocalDpi xmlns="" xmlns:a14="http://schemas.microsoft.com/office/drawing/2010/main" val="0"/>
                </a:ext>
              </a:extLst>
            </a:blip>
            <a:srcRect l="6003" t="31313" r="31918" b="17130"/>
            <a:stretch>
              <a:fillRect/>
            </a:stretch>
          </p:blipFill>
          <p:spPr bwMode="auto">
            <a:xfrm>
              <a:off x="1604948" y="1322372"/>
              <a:ext cx="811212" cy="431800"/>
            </a:xfrm>
            <a:prstGeom prst="rect">
              <a:avLst/>
            </a:prstGeom>
            <a:noFill/>
            <a:ln w="9525">
              <a:solidFill>
                <a:srgbClr val="655B5C"/>
              </a:solidFill>
              <a:miter lim="800000"/>
              <a:headEnd/>
              <a:tailEnd/>
            </a:ln>
            <a:extLst>
              <a:ext uri="{909E8E84-426E-40DD-AFC4-6F175D3DCCD1}">
                <a14:hiddenFill xmlns="" xmlns:a14="http://schemas.microsoft.com/office/drawing/2010/main">
                  <a:solidFill>
                    <a:srgbClr val="FFFFFF"/>
                  </a:solidFill>
                </a14:hiddenFill>
              </a:ext>
            </a:extLst>
          </p:spPr>
        </p:pic>
        <p:pic>
          <p:nvPicPr>
            <p:cNvPr id="36882" name="Picture 16"/>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362310" y="1282684"/>
              <a:ext cx="677863" cy="503238"/>
            </a:xfrm>
            <a:prstGeom prst="rect">
              <a:avLst/>
            </a:prstGeom>
            <a:noFill/>
            <a:ln w="9525">
              <a:solidFill>
                <a:srgbClr val="655B5C"/>
              </a:solidFill>
              <a:miter lim="800000"/>
              <a:headEnd/>
              <a:tailEnd/>
            </a:ln>
            <a:extLst>
              <a:ext uri="{909E8E84-426E-40DD-AFC4-6F175D3DCCD1}">
                <a14:hiddenFill xmlns="" xmlns:a14="http://schemas.microsoft.com/office/drawing/2010/main">
                  <a:solidFill>
                    <a:srgbClr val="FFFFFF"/>
                  </a:solidFill>
                </a14:hiddenFill>
              </a:ext>
            </a:extLst>
          </p:spPr>
        </p:pic>
        <p:sp>
          <p:nvSpPr>
            <p:cNvPr id="52" name="38 Rectángulo"/>
            <p:cNvSpPr/>
            <p:nvPr/>
          </p:nvSpPr>
          <p:spPr>
            <a:xfrm>
              <a:off x="6804134" y="1362655"/>
              <a:ext cx="1071588" cy="323907"/>
            </a:xfrm>
            <a:prstGeom prst="rect">
              <a:avLst/>
            </a:prstGeom>
            <a:solidFill>
              <a:schemeClr val="bg1"/>
            </a:solidFill>
            <a:ln w="28575">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err="1">
                  <a:solidFill>
                    <a:schemeClr val="tx1"/>
                  </a:solidFill>
                  <a:latin typeface="Futura-CondensedLight"/>
                  <a:ea typeface="Verdana" pitchFamily="34" charset="0"/>
                  <a:cs typeface="Verdana" pitchFamily="34" charset="0"/>
                </a:rPr>
                <a:t>Tejido</a:t>
              </a:r>
              <a:r>
                <a:rPr lang="en-US" sz="900" dirty="0">
                  <a:solidFill>
                    <a:schemeClr val="tx1"/>
                  </a:solidFill>
                  <a:latin typeface="Futura-CondensedLight"/>
                  <a:ea typeface="Verdana" pitchFamily="34" charset="0"/>
                  <a:cs typeface="Verdana" pitchFamily="34" charset="0"/>
                </a:rPr>
                <a:t> </a:t>
              </a:r>
              <a:r>
                <a:rPr lang="en-US" sz="900" dirty="0" err="1">
                  <a:solidFill>
                    <a:schemeClr val="tx1"/>
                  </a:solidFill>
                  <a:latin typeface="Futura-CondensedLight"/>
                  <a:ea typeface="Verdana" pitchFamily="34" charset="0"/>
                  <a:cs typeface="Verdana" pitchFamily="34" charset="0"/>
                </a:rPr>
                <a:t>adiposo</a:t>
              </a:r>
              <a:endParaRPr lang="en-US" sz="900" dirty="0">
                <a:solidFill>
                  <a:schemeClr val="tx1"/>
                </a:solidFill>
                <a:latin typeface="Futura-CondensedLight"/>
                <a:ea typeface="Verdana" pitchFamily="34" charset="0"/>
                <a:cs typeface="Verdana" pitchFamily="34" charset="0"/>
              </a:endParaRPr>
            </a:p>
          </p:txBody>
        </p:sp>
        <p:sp>
          <p:nvSpPr>
            <p:cNvPr id="53" name="38 Rectángulo"/>
            <p:cNvSpPr/>
            <p:nvPr/>
          </p:nvSpPr>
          <p:spPr>
            <a:xfrm>
              <a:off x="7043852" y="1731020"/>
              <a:ext cx="592151" cy="252457"/>
            </a:xfrm>
            <a:prstGeom prst="rect">
              <a:avLst/>
            </a:prstGeom>
            <a:solidFill>
              <a:schemeClr val="bg1"/>
            </a:solidFill>
            <a:ln w="28575">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AR" sz="900" dirty="0">
                  <a:solidFill>
                    <a:schemeClr val="tx1"/>
                  </a:solidFill>
                  <a:latin typeface="Futura-CondensedLight"/>
                  <a:ea typeface="Verdana" pitchFamily="34" charset="0"/>
                  <a:cs typeface="Verdana" pitchFamily="34" charset="0"/>
                </a:rPr>
                <a:t>Tumor </a:t>
              </a:r>
              <a:endParaRPr lang="en-US" sz="900" dirty="0">
                <a:solidFill>
                  <a:schemeClr val="tx1"/>
                </a:solidFill>
                <a:latin typeface="Futura-CondensedLight"/>
                <a:ea typeface="Verdana" pitchFamily="34" charset="0"/>
                <a:cs typeface="Verdana" pitchFamily="34" charset="0"/>
              </a:endParaRPr>
            </a:p>
          </p:txBody>
        </p:sp>
        <p:cxnSp>
          <p:nvCxnSpPr>
            <p:cNvPr id="54" name="53 Conector recto de flecha"/>
            <p:cNvCxnSpPr/>
            <p:nvPr/>
          </p:nvCxnSpPr>
          <p:spPr>
            <a:xfrm>
              <a:off x="6343748" y="1532548"/>
              <a:ext cx="427048" cy="0"/>
            </a:xfrm>
            <a:prstGeom prst="straightConnector1">
              <a:avLst/>
            </a:prstGeom>
            <a:ln>
              <a:solidFill>
                <a:srgbClr val="495B64"/>
              </a:solidFill>
              <a:tailEnd type="arrow"/>
            </a:ln>
          </p:spPr>
          <p:style>
            <a:lnRef idx="2">
              <a:schemeClr val="accent4"/>
            </a:lnRef>
            <a:fillRef idx="0">
              <a:schemeClr val="accent4"/>
            </a:fillRef>
            <a:effectRef idx="1">
              <a:schemeClr val="accent4"/>
            </a:effectRef>
            <a:fontRef idx="minor">
              <a:schemeClr val="tx1"/>
            </a:fontRef>
          </p:style>
        </p:cxnSp>
        <p:pic>
          <p:nvPicPr>
            <p:cNvPr id="36886" name="Picture 2" descr="Resultado de imagen para GOTITA DE SANGRE"/>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679782" y="1714488"/>
              <a:ext cx="428628" cy="428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87" name="Rectangle 16"/>
            <p:cNvSpPr>
              <a:spLocks noChangeArrowheads="1"/>
            </p:cNvSpPr>
            <p:nvPr/>
          </p:nvSpPr>
          <p:spPr bwMode="auto">
            <a:xfrm>
              <a:off x="2650440" y="1184259"/>
              <a:ext cx="62837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AR" sz="900">
                  <a:latin typeface="Futura-CondensedLight"/>
                </a:rPr>
                <a:t>12 </a:t>
              </a:r>
              <a:r>
                <a:rPr lang="es-AR" altLang="es-AR" sz="900">
                  <a:latin typeface="Futura-CondensedLight"/>
                </a:rPr>
                <a:t>semanas</a:t>
              </a:r>
            </a:p>
          </p:txBody>
        </p:sp>
        <p:sp>
          <p:nvSpPr>
            <p:cNvPr id="36888" name="Rectangle 16"/>
            <p:cNvSpPr>
              <a:spLocks noChangeArrowheads="1"/>
            </p:cNvSpPr>
            <p:nvPr/>
          </p:nvSpPr>
          <p:spPr bwMode="auto">
            <a:xfrm>
              <a:off x="2541436" y="2090720"/>
              <a:ext cx="6540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AR" altLang="es-AR" sz="900">
                  <a:latin typeface="Futura-CondensedLight"/>
                </a:rPr>
                <a:t>Medición de </a:t>
              </a:r>
            </a:p>
            <a:p>
              <a:pPr algn="ctr" eaLnBrk="1" hangingPunct="1">
                <a:spcBef>
                  <a:spcPct val="0"/>
                </a:spcBef>
                <a:buFontTx/>
                <a:buNone/>
              </a:pPr>
              <a:r>
                <a:rPr lang="es-AR" altLang="es-AR" sz="900">
                  <a:latin typeface="Futura-CondensedLight"/>
                </a:rPr>
                <a:t>glucemia</a:t>
              </a:r>
            </a:p>
          </p:txBody>
        </p:sp>
      </p:grpSp>
      <p:pic>
        <p:nvPicPr>
          <p:cNvPr id="26625" name="Picture 1" descr="C:\Users\utero\Google Drive\Doc CINTIA\seminarios\seminario Roffo\CLS.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857625" y="4711700"/>
            <a:ext cx="4832350"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30 Rectángulo"/>
          <p:cNvSpPr/>
          <p:nvPr/>
        </p:nvSpPr>
        <p:spPr>
          <a:xfrm rot="20574080">
            <a:off x="976313" y="2838450"/>
            <a:ext cx="2055812" cy="1143000"/>
          </a:xfrm>
          <a:prstGeom prst="rect">
            <a:avLst/>
          </a:prstGeom>
          <a:solidFill>
            <a:srgbClr val="9CADB6"/>
          </a:solidFill>
          <a:ln>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2400" b="1" dirty="0"/>
              <a:t>Tejido </a:t>
            </a:r>
          </a:p>
          <a:p>
            <a:pPr algn="ctr" eaLnBrk="1" fontAlgn="auto" hangingPunct="1">
              <a:spcBef>
                <a:spcPts val="0"/>
              </a:spcBef>
              <a:spcAft>
                <a:spcPts val="0"/>
              </a:spcAft>
              <a:defRPr/>
            </a:pPr>
            <a:r>
              <a:rPr lang="es-ES" sz="2400" b="1" dirty="0"/>
              <a:t>Adiposo</a:t>
            </a:r>
            <a:endParaRPr lang="es-AR"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38 Rectángulo"/>
          <p:cNvSpPr/>
          <p:nvPr/>
        </p:nvSpPr>
        <p:spPr>
          <a:xfrm>
            <a:off x="3028950" y="3125783"/>
            <a:ext cx="900113" cy="1697037"/>
          </a:xfrm>
          <a:prstGeom prst="rect">
            <a:avLst/>
          </a:prstGeom>
          <a:solidFill>
            <a:srgbClr val="B9C5CB"/>
          </a:solidFill>
          <a:ln w="28575">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solidFill>
                <a:schemeClr val="tx1"/>
              </a:solidFill>
              <a:latin typeface="Futura-CondensedLight"/>
              <a:ea typeface="Verdana" pitchFamily="34" charset="0"/>
              <a:cs typeface="Verdana" pitchFamily="34" charset="0"/>
            </a:endParaRPr>
          </a:p>
        </p:txBody>
      </p:sp>
      <p:sp>
        <p:nvSpPr>
          <p:cNvPr id="28" name="Rectangle 116"/>
          <p:cNvSpPr/>
          <p:nvPr/>
        </p:nvSpPr>
        <p:spPr>
          <a:xfrm>
            <a:off x="0" y="0"/>
            <a:ext cx="9144000" cy="792163"/>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9" name="Larme 211"/>
          <p:cNvSpPr/>
          <p:nvPr/>
        </p:nvSpPr>
        <p:spPr>
          <a:xfrm>
            <a:off x="76200" y="152400"/>
            <a:ext cx="539750" cy="539750"/>
          </a:xfrm>
          <a:prstGeom prst="teardrop">
            <a:avLst/>
          </a:prstGeom>
          <a:solidFill>
            <a:srgbClr val="88AF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23" name="Picture 2" descr="C:\Users\utero\Google Drive\Doc CINTIA\Congresos\simposio RNA\figuras\5F.png"/>
          <p:cNvPicPr>
            <a:picLocks noChangeAspect="1" noChangeArrowheads="1"/>
          </p:cNvPicPr>
          <p:nvPr/>
        </p:nvPicPr>
        <p:blipFill>
          <a:blip r:embed="rId2">
            <a:extLst>
              <a:ext uri="{28A0092B-C50C-407E-A947-70E740481C1C}">
                <a14:useLocalDpi xmlns="" xmlns:a14="http://schemas.microsoft.com/office/drawing/2010/main" val="0"/>
              </a:ext>
            </a:extLst>
          </a:blip>
          <a:srcRect t="7433"/>
          <a:stretch>
            <a:fillRect/>
          </a:stretch>
        </p:blipFill>
        <p:spPr bwMode="auto">
          <a:xfrm>
            <a:off x="6037263" y="2786058"/>
            <a:ext cx="2606675" cy="196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6" descr="C:\Users\utero\Google Drive\Doc CINTIA\Congresos\simposio RNA\figuras\5D.png"/>
          <p:cNvPicPr>
            <a:picLocks noChangeAspect="1" noChangeArrowheads="1"/>
          </p:cNvPicPr>
          <p:nvPr/>
        </p:nvPicPr>
        <p:blipFill>
          <a:blip r:embed="rId3">
            <a:extLst>
              <a:ext uri="{28A0092B-C50C-407E-A947-70E740481C1C}">
                <a14:useLocalDpi xmlns="" xmlns:a14="http://schemas.microsoft.com/office/drawing/2010/main" val="0"/>
              </a:ext>
            </a:extLst>
          </a:blip>
          <a:srcRect t="7420"/>
          <a:stretch>
            <a:fillRect/>
          </a:stretch>
        </p:blipFill>
        <p:spPr bwMode="auto">
          <a:xfrm>
            <a:off x="500063" y="2786058"/>
            <a:ext cx="3375025" cy="196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7" descr="C:\Users\utero\Google Drive\Doc CINTIA\Congresos\simposio RNA\figuras\5E.png"/>
          <p:cNvPicPr>
            <a:picLocks noChangeAspect="1" noChangeArrowheads="1"/>
          </p:cNvPicPr>
          <p:nvPr/>
        </p:nvPicPr>
        <p:blipFill>
          <a:blip r:embed="rId4">
            <a:extLst>
              <a:ext uri="{28A0092B-C50C-407E-A947-70E740481C1C}">
                <a14:useLocalDpi xmlns="" xmlns:a14="http://schemas.microsoft.com/office/drawing/2010/main" val="0"/>
              </a:ext>
            </a:extLst>
          </a:blip>
          <a:srcRect t="7433"/>
          <a:stretch>
            <a:fillRect/>
          </a:stretch>
        </p:blipFill>
        <p:spPr bwMode="auto">
          <a:xfrm>
            <a:off x="3976688" y="2786058"/>
            <a:ext cx="1897062" cy="196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20" name="ZoneTexte 73"/>
          <p:cNvSpPr txBox="1">
            <a:spLocks noChangeArrowheads="1"/>
          </p:cNvSpPr>
          <p:nvPr/>
        </p:nvSpPr>
        <p:spPr bwMode="auto">
          <a:xfrm>
            <a:off x="571500" y="171450"/>
            <a:ext cx="85725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altLang="fr-FR" sz="2200">
                <a:solidFill>
                  <a:srgbClr val="FAECD1"/>
                </a:solidFill>
                <a:latin typeface="Futura-CondensedLight"/>
              </a:rPr>
              <a:t>El SM altera la expresión de genes en el tejido adiposo</a:t>
            </a:r>
          </a:p>
        </p:txBody>
      </p:sp>
      <p:grpSp>
        <p:nvGrpSpPr>
          <p:cNvPr id="38921" name="30 Grupo"/>
          <p:cNvGrpSpPr>
            <a:grpSpLocks/>
          </p:cNvGrpSpPr>
          <p:nvPr/>
        </p:nvGrpSpPr>
        <p:grpSpPr bwMode="auto">
          <a:xfrm>
            <a:off x="1500188" y="927100"/>
            <a:ext cx="6318250" cy="1296988"/>
            <a:chOff x="1557323" y="1070504"/>
            <a:chExt cx="6318399" cy="1297215"/>
          </a:xfrm>
        </p:grpSpPr>
        <p:sp>
          <p:nvSpPr>
            <p:cNvPr id="38923" name="Rectangle 13"/>
            <p:cNvSpPr>
              <a:spLocks noChangeArrowheads="1"/>
            </p:cNvSpPr>
            <p:nvPr/>
          </p:nvSpPr>
          <p:spPr bwMode="auto">
            <a:xfrm>
              <a:off x="3271823" y="1914509"/>
              <a:ext cx="85725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AR" sz="900">
                  <a:latin typeface="Futura-CondensedLight"/>
                </a:rPr>
                <a:t>TRAMP-C1</a:t>
              </a:r>
            </a:p>
            <a:p>
              <a:pPr algn="ctr" eaLnBrk="1" hangingPunct="1">
                <a:spcBef>
                  <a:spcPct val="0"/>
                </a:spcBef>
                <a:buFontTx/>
                <a:buNone/>
              </a:pPr>
              <a:r>
                <a:rPr lang="en-US" altLang="es-AR" sz="900">
                  <a:latin typeface="Futura-CondensedLight"/>
                </a:rPr>
                <a:t>Inyección</a:t>
              </a:r>
              <a:r>
                <a:rPr lang="en-US" altLang="es-AR" sz="900" i="1">
                  <a:latin typeface="Futura-CondensedLight"/>
                </a:rPr>
                <a:t> s.c</a:t>
              </a:r>
              <a:r>
                <a:rPr lang="en-US" altLang="es-AR" sz="900">
                  <a:latin typeface="Futura-CondensedLight"/>
                </a:rPr>
                <a:t>.</a:t>
              </a:r>
            </a:p>
          </p:txBody>
        </p:sp>
        <p:sp>
          <p:nvSpPr>
            <p:cNvPr id="38924" name="Rectangle 16"/>
            <p:cNvSpPr>
              <a:spLocks noChangeArrowheads="1"/>
            </p:cNvSpPr>
            <p:nvPr/>
          </p:nvSpPr>
          <p:spPr bwMode="auto">
            <a:xfrm>
              <a:off x="3425810" y="1071546"/>
              <a:ext cx="62837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AR" sz="900">
                  <a:latin typeface="Futura-CondensedLight"/>
                </a:rPr>
                <a:t>15 </a:t>
              </a:r>
              <a:r>
                <a:rPr lang="es-AR" altLang="es-AR" sz="900">
                  <a:latin typeface="Futura-CondensedLight"/>
                </a:rPr>
                <a:t>semanas</a:t>
              </a:r>
            </a:p>
          </p:txBody>
        </p:sp>
        <p:sp>
          <p:nvSpPr>
            <p:cNvPr id="38925" name="Rectangle 16"/>
            <p:cNvSpPr>
              <a:spLocks noChangeArrowheads="1"/>
            </p:cNvSpPr>
            <p:nvPr/>
          </p:nvSpPr>
          <p:spPr bwMode="auto">
            <a:xfrm>
              <a:off x="5665389" y="1184259"/>
              <a:ext cx="62837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AR" altLang="es-AR" sz="900">
                  <a:latin typeface="Futura-CondensedLight"/>
                </a:rPr>
                <a:t>27 semanas</a:t>
              </a:r>
            </a:p>
          </p:txBody>
        </p:sp>
        <p:sp>
          <p:nvSpPr>
            <p:cNvPr id="70" name="30 Flecha abajo"/>
            <p:cNvSpPr/>
            <p:nvPr/>
          </p:nvSpPr>
          <p:spPr>
            <a:xfrm rot="16200000">
              <a:off x="3786980" y="-55780"/>
              <a:ext cx="509677" cy="3225876"/>
            </a:xfrm>
            <a:prstGeom prst="downArrow">
              <a:avLst>
                <a:gd name="adj1" fmla="val 50000"/>
                <a:gd name="adj2" fmla="val 131690"/>
              </a:avLst>
            </a:prstGeom>
            <a:solidFill>
              <a:srgbClr val="495B64">
                <a:alpha val="61000"/>
              </a:srgbClr>
            </a:solidFill>
            <a:ln>
              <a:solidFill>
                <a:srgbClr val="495B64"/>
              </a:solidFill>
            </a:ln>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eaLnBrk="1" fontAlgn="auto" hangingPunct="1">
                <a:spcBef>
                  <a:spcPts val="0"/>
                </a:spcBef>
                <a:spcAft>
                  <a:spcPts val="0"/>
                </a:spcAft>
                <a:defRPr/>
              </a:pPr>
              <a:r>
                <a:rPr lang="en-US" sz="900" b="1" dirty="0">
                  <a:latin typeface="Verdana" pitchFamily="34" charset="0"/>
                  <a:ea typeface="Verdana" pitchFamily="34" charset="0"/>
                  <a:cs typeface="Verdana" pitchFamily="34" charset="0"/>
                </a:rPr>
                <a:t>CD or HFD</a:t>
              </a:r>
            </a:p>
          </p:txBody>
        </p:sp>
        <p:sp>
          <p:nvSpPr>
            <p:cNvPr id="71" name="24 Rectángulo"/>
            <p:cNvSpPr/>
            <p:nvPr/>
          </p:nvSpPr>
          <p:spPr>
            <a:xfrm>
              <a:off x="1557323" y="1797706"/>
              <a:ext cx="904896" cy="570013"/>
            </a:xfrm>
            <a:prstGeom prst="rect">
              <a:avLst/>
            </a:prstGeom>
            <a:solidFill>
              <a:schemeClr val="bg1"/>
            </a:solidFill>
            <a:ln>
              <a:solidFill>
                <a:srgbClr val="495B64"/>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900" dirty="0" err="1">
                  <a:solidFill>
                    <a:schemeClr val="tx1"/>
                  </a:solidFill>
                  <a:latin typeface="Futura-CondensedLight"/>
                  <a:ea typeface="Verdana" pitchFamily="34" charset="0"/>
                  <a:cs typeface="Verdana" pitchFamily="34" charset="0"/>
                </a:rPr>
                <a:t>Ratones</a:t>
              </a:r>
              <a:r>
                <a:rPr lang="en-US" sz="900" dirty="0">
                  <a:solidFill>
                    <a:schemeClr val="tx1"/>
                  </a:solidFill>
                  <a:latin typeface="Futura-CondensedLight"/>
                  <a:ea typeface="Verdana" pitchFamily="34" charset="0"/>
                  <a:cs typeface="Verdana" pitchFamily="34" charset="0"/>
                </a:rPr>
                <a:t> C57BL/6J de 4 </a:t>
              </a:r>
              <a:r>
                <a:rPr lang="en-US" sz="900" dirty="0" err="1">
                  <a:solidFill>
                    <a:schemeClr val="tx1"/>
                  </a:solidFill>
                  <a:latin typeface="Futura-CondensedLight"/>
                  <a:ea typeface="Verdana" pitchFamily="34" charset="0"/>
                  <a:cs typeface="Verdana" pitchFamily="34" charset="0"/>
                </a:rPr>
                <a:t>semanas</a:t>
              </a:r>
              <a:endParaRPr lang="en-US" sz="900" dirty="0">
                <a:solidFill>
                  <a:schemeClr val="tx1"/>
                </a:solidFill>
                <a:latin typeface="Futura-CondensedLight"/>
                <a:ea typeface="Verdana" pitchFamily="34" charset="0"/>
                <a:cs typeface="Verdana" pitchFamily="34" charset="0"/>
              </a:endParaRPr>
            </a:p>
          </p:txBody>
        </p:sp>
        <p:sp>
          <p:nvSpPr>
            <p:cNvPr id="72" name="37 Rectángulo"/>
            <p:cNvSpPr/>
            <p:nvPr/>
          </p:nvSpPr>
          <p:spPr>
            <a:xfrm>
              <a:off x="5623006" y="1354717"/>
              <a:ext cx="714392" cy="35725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err="1">
                  <a:solidFill>
                    <a:schemeClr val="tx1"/>
                  </a:solidFill>
                  <a:latin typeface="Futura-CondensedLight"/>
                  <a:ea typeface="Verdana" pitchFamily="34" charset="0"/>
                  <a:cs typeface="Verdana" pitchFamily="34" charset="0"/>
                </a:rPr>
                <a:t>Sacrificio</a:t>
              </a:r>
              <a:endParaRPr lang="en-US" sz="900" dirty="0">
                <a:solidFill>
                  <a:schemeClr val="tx1"/>
                </a:solidFill>
                <a:latin typeface="Futura-CondensedLight"/>
                <a:ea typeface="Verdana" pitchFamily="34" charset="0"/>
                <a:cs typeface="Verdana" pitchFamily="34" charset="0"/>
              </a:endParaRPr>
            </a:p>
          </p:txBody>
        </p:sp>
        <p:sp>
          <p:nvSpPr>
            <p:cNvPr id="73" name="38 Rectángulo"/>
            <p:cNvSpPr/>
            <p:nvPr/>
          </p:nvSpPr>
          <p:spPr>
            <a:xfrm>
              <a:off x="7054965" y="1070504"/>
              <a:ext cx="571513" cy="250869"/>
            </a:xfrm>
            <a:prstGeom prst="rect">
              <a:avLst/>
            </a:prstGeom>
            <a:solidFill>
              <a:schemeClr val="bg1"/>
            </a:solidFill>
            <a:ln w="28575">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a:solidFill>
                    <a:schemeClr val="tx1"/>
                  </a:solidFill>
                  <a:latin typeface="Futura-CondensedLight"/>
                  <a:ea typeface="Verdana" pitchFamily="34" charset="0"/>
                  <a:cs typeface="Verdana" pitchFamily="34" charset="0"/>
                </a:rPr>
                <a:t>Sangre</a:t>
              </a:r>
            </a:p>
          </p:txBody>
        </p:sp>
        <p:pic>
          <p:nvPicPr>
            <p:cNvPr id="38930" name="Picture 15"/>
            <p:cNvPicPr>
              <a:picLocks noChangeAspect="1"/>
            </p:cNvPicPr>
            <p:nvPr/>
          </p:nvPicPr>
          <p:blipFill>
            <a:blip r:embed="rId5">
              <a:extLst>
                <a:ext uri="{28A0092B-C50C-407E-A947-70E740481C1C}">
                  <a14:useLocalDpi xmlns="" xmlns:a14="http://schemas.microsoft.com/office/drawing/2010/main" val="0"/>
                </a:ext>
              </a:extLst>
            </a:blip>
            <a:srcRect l="6003" t="31313" r="31918" b="17130"/>
            <a:stretch>
              <a:fillRect/>
            </a:stretch>
          </p:blipFill>
          <p:spPr bwMode="auto">
            <a:xfrm>
              <a:off x="1604948" y="1322372"/>
              <a:ext cx="811212" cy="431800"/>
            </a:xfrm>
            <a:prstGeom prst="rect">
              <a:avLst/>
            </a:prstGeom>
            <a:noFill/>
            <a:ln w="9525">
              <a:solidFill>
                <a:srgbClr val="655B5C"/>
              </a:solidFill>
              <a:miter lim="800000"/>
              <a:headEnd/>
              <a:tailEnd/>
            </a:ln>
            <a:extLst>
              <a:ext uri="{909E8E84-426E-40DD-AFC4-6F175D3DCCD1}">
                <a14:hiddenFill xmlns="" xmlns:a14="http://schemas.microsoft.com/office/drawing/2010/main">
                  <a:solidFill>
                    <a:srgbClr val="FFFFFF"/>
                  </a:solidFill>
                </a14:hiddenFill>
              </a:ext>
            </a:extLst>
          </p:spPr>
        </p:pic>
        <p:pic>
          <p:nvPicPr>
            <p:cNvPr id="38931" name="Picture 16"/>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362310" y="1282684"/>
              <a:ext cx="677863" cy="503238"/>
            </a:xfrm>
            <a:prstGeom prst="rect">
              <a:avLst/>
            </a:prstGeom>
            <a:noFill/>
            <a:ln w="9525">
              <a:solidFill>
                <a:srgbClr val="655B5C"/>
              </a:solidFill>
              <a:miter lim="800000"/>
              <a:headEnd/>
              <a:tailEnd/>
            </a:ln>
            <a:extLst>
              <a:ext uri="{909E8E84-426E-40DD-AFC4-6F175D3DCCD1}">
                <a14:hiddenFill xmlns="" xmlns:a14="http://schemas.microsoft.com/office/drawing/2010/main">
                  <a:solidFill>
                    <a:srgbClr val="FFFFFF"/>
                  </a:solidFill>
                </a14:hiddenFill>
              </a:ext>
            </a:extLst>
          </p:spPr>
        </p:pic>
        <p:sp>
          <p:nvSpPr>
            <p:cNvPr id="76" name="38 Rectángulo"/>
            <p:cNvSpPr/>
            <p:nvPr/>
          </p:nvSpPr>
          <p:spPr>
            <a:xfrm>
              <a:off x="6804134" y="1362655"/>
              <a:ext cx="1071588" cy="323907"/>
            </a:xfrm>
            <a:prstGeom prst="rect">
              <a:avLst/>
            </a:prstGeom>
            <a:solidFill>
              <a:schemeClr val="bg1"/>
            </a:solidFill>
            <a:ln w="28575">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err="1">
                  <a:solidFill>
                    <a:schemeClr val="tx1"/>
                  </a:solidFill>
                  <a:latin typeface="Futura-CondensedLight"/>
                  <a:ea typeface="Verdana" pitchFamily="34" charset="0"/>
                  <a:cs typeface="Verdana" pitchFamily="34" charset="0"/>
                </a:rPr>
                <a:t>Tejido</a:t>
              </a:r>
              <a:r>
                <a:rPr lang="en-US" sz="900" dirty="0">
                  <a:solidFill>
                    <a:schemeClr val="tx1"/>
                  </a:solidFill>
                  <a:latin typeface="Futura-CondensedLight"/>
                  <a:ea typeface="Verdana" pitchFamily="34" charset="0"/>
                  <a:cs typeface="Verdana" pitchFamily="34" charset="0"/>
                </a:rPr>
                <a:t> </a:t>
              </a:r>
              <a:r>
                <a:rPr lang="en-US" sz="900" dirty="0" err="1">
                  <a:solidFill>
                    <a:schemeClr val="tx1"/>
                  </a:solidFill>
                  <a:latin typeface="Futura-CondensedLight"/>
                  <a:ea typeface="Verdana" pitchFamily="34" charset="0"/>
                  <a:cs typeface="Verdana" pitchFamily="34" charset="0"/>
                </a:rPr>
                <a:t>adiposo</a:t>
              </a:r>
              <a:endParaRPr lang="en-US" sz="900" dirty="0">
                <a:solidFill>
                  <a:schemeClr val="tx1"/>
                </a:solidFill>
                <a:latin typeface="Futura-CondensedLight"/>
                <a:ea typeface="Verdana" pitchFamily="34" charset="0"/>
                <a:cs typeface="Verdana" pitchFamily="34" charset="0"/>
              </a:endParaRPr>
            </a:p>
          </p:txBody>
        </p:sp>
        <p:sp>
          <p:nvSpPr>
            <p:cNvPr id="77" name="38 Rectángulo"/>
            <p:cNvSpPr/>
            <p:nvPr/>
          </p:nvSpPr>
          <p:spPr>
            <a:xfrm>
              <a:off x="7043852" y="1731020"/>
              <a:ext cx="592151" cy="252457"/>
            </a:xfrm>
            <a:prstGeom prst="rect">
              <a:avLst/>
            </a:prstGeom>
            <a:solidFill>
              <a:schemeClr val="bg1"/>
            </a:solidFill>
            <a:ln w="28575">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AR" sz="900" dirty="0">
                  <a:solidFill>
                    <a:schemeClr val="tx1"/>
                  </a:solidFill>
                  <a:latin typeface="Futura-CondensedLight"/>
                  <a:ea typeface="Verdana" pitchFamily="34" charset="0"/>
                  <a:cs typeface="Verdana" pitchFamily="34" charset="0"/>
                </a:rPr>
                <a:t>Tumor </a:t>
              </a:r>
              <a:endParaRPr lang="en-US" sz="900" dirty="0">
                <a:solidFill>
                  <a:schemeClr val="tx1"/>
                </a:solidFill>
                <a:latin typeface="Futura-CondensedLight"/>
                <a:ea typeface="Verdana" pitchFamily="34" charset="0"/>
                <a:cs typeface="Verdana" pitchFamily="34" charset="0"/>
              </a:endParaRPr>
            </a:p>
          </p:txBody>
        </p:sp>
        <p:cxnSp>
          <p:nvCxnSpPr>
            <p:cNvPr id="78" name="77 Conector recto de flecha"/>
            <p:cNvCxnSpPr/>
            <p:nvPr/>
          </p:nvCxnSpPr>
          <p:spPr>
            <a:xfrm>
              <a:off x="6343748" y="1532548"/>
              <a:ext cx="427048" cy="0"/>
            </a:xfrm>
            <a:prstGeom prst="straightConnector1">
              <a:avLst/>
            </a:prstGeom>
            <a:ln>
              <a:solidFill>
                <a:srgbClr val="495B64"/>
              </a:solidFill>
              <a:tailEnd type="arrow"/>
            </a:ln>
          </p:spPr>
          <p:style>
            <a:lnRef idx="2">
              <a:schemeClr val="accent4"/>
            </a:lnRef>
            <a:fillRef idx="0">
              <a:schemeClr val="accent4"/>
            </a:fillRef>
            <a:effectRef idx="1">
              <a:schemeClr val="accent4"/>
            </a:effectRef>
            <a:fontRef idx="minor">
              <a:schemeClr val="tx1"/>
            </a:fontRef>
          </p:style>
        </p:cxnSp>
        <p:pic>
          <p:nvPicPr>
            <p:cNvPr id="38935" name="Picture 2" descr="Resultado de imagen para GOTITA DE SANGRE"/>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679782" y="1714488"/>
              <a:ext cx="428628" cy="428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36" name="Rectangle 16"/>
            <p:cNvSpPr>
              <a:spLocks noChangeArrowheads="1"/>
            </p:cNvSpPr>
            <p:nvPr/>
          </p:nvSpPr>
          <p:spPr bwMode="auto">
            <a:xfrm>
              <a:off x="2650440" y="1184259"/>
              <a:ext cx="62837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AR" sz="900">
                  <a:latin typeface="Futura-CondensedLight"/>
                </a:rPr>
                <a:t>12 </a:t>
              </a:r>
              <a:r>
                <a:rPr lang="es-AR" altLang="es-AR" sz="900">
                  <a:latin typeface="Futura-CondensedLight"/>
                </a:rPr>
                <a:t>semanas</a:t>
              </a:r>
            </a:p>
          </p:txBody>
        </p:sp>
        <p:sp>
          <p:nvSpPr>
            <p:cNvPr id="38937" name="Rectangle 16"/>
            <p:cNvSpPr>
              <a:spLocks noChangeArrowheads="1"/>
            </p:cNvSpPr>
            <p:nvPr/>
          </p:nvSpPr>
          <p:spPr bwMode="auto">
            <a:xfrm>
              <a:off x="2541436" y="2090720"/>
              <a:ext cx="6540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AR" altLang="es-AR" sz="900">
                  <a:latin typeface="Futura-CondensedLight"/>
                </a:rPr>
                <a:t>Medición de </a:t>
              </a:r>
            </a:p>
            <a:p>
              <a:pPr algn="ctr" eaLnBrk="1" hangingPunct="1">
                <a:spcBef>
                  <a:spcPct val="0"/>
                </a:spcBef>
                <a:buFontTx/>
                <a:buNone/>
              </a:pPr>
              <a:r>
                <a:rPr lang="es-AR" altLang="es-AR" sz="900">
                  <a:latin typeface="Futura-CondensedLight"/>
                </a:rPr>
                <a:t>glucemia</a:t>
              </a:r>
            </a:p>
          </p:txBody>
        </p:sp>
      </p:grpSp>
      <p:sp>
        <p:nvSpPr>
          <p:cNvPr id="29" name="28 Rectángulo"/>
          <p:cNvSpPr/>
          <p:nvPr/>
        </p:nvSpPr>
        <p:spPr>
          <a:xfrm>
            <a:off x="3929058" y="5572148"/>
            <a:ext cx="2055813" cy="714372"/>
          </a:xfrm>
          <a:prstGeom prst="rect">
            <a:avLst/>
          </a:prstGeom>
          <a:solidFill>
            <a:srgbClr val="9CADB6"/>
          </a:solidFill>
          <a:ln>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AR" sz="2400" b="1" dirty="0" smtClean="0"/>
              <a:t>Adipogénesis</a:t>
            </a:r>
            <a:endParaRPr lang="es-AR" sz="2400" b="1" dirty="0"/>
          </a:p>
        </p:txBody>
      </p:sp>
      <p:sp>
        <p:nvSpPr>
          <p:cNvPr id="30" name="29 Rectángulo"/>
          <p:cNvSpPr/>
          <p:nvPr/>
        </p:nvSpPr>
        <p:spPr>
          <a:xfrm>
            <a:off x="6445277" y="5572148"/>
            <a:ext cx="2055813" cy="714372"/>
          </a:xfrm>
          <a:prstGeom prst="rect">
            <a:avLst/>
          </a:prstGeom>
          <a:solidFill>
            <a:srgbClr val="9CADB6"/>
          </a:solidFill>
          <a:ln>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AR" sz="2400" b="1" dirty="0" smtClean="0"/>
              <a:t>Inflamación</a:t>
            </a:r>
            <a:endParaRPr lang="es-AR" sz="2400" b="1" dirty="0"/>
          </a:p>
        </p:txBody>
      </p:sp>
      <p:sp>
        <p:nvSpPr>
          <p:cNvPr id="31" name="30 Flecha abajo"/>
          <p:cNvSpPr/>
          <p:nvPr/>
        </p:nvSpPr>
        <p:spPr>
          <a:xfrm>
            <a:off x="4786314" y="4929198"/>
            <a:ext cx="357190" cy="500066"/>
          </a:xfrm>
          <a:prstGeom prst="downArrow">
            <a:avLst/>
          </a:prstGeom>
          <a:solidFill>
            <a:srgbClr val="9CADB6"/>
          </a:solidFill>
          <a:ln>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31 Flecha abajo"/>
          <p:cNvSpPr/>
          <p:nvPr/>
        </p:nvSpPr>
        <p:spPr>
          <a:xfrm>
            <a:off x="7286644" y="4929198"/>
            <a:ext cx="357190" cy="500066"/>
          </a:xfrm>
          <a:prstGeom prst="downArrow">
            <a:avLst/>
          </a:prstGeom>
          <a:solidFill>
            <a:srgbClr val="9CADB6"/>
          </a:solidFill>
          <a:ln>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16"/>
          <p:cNvSpPr/>
          <p:nvPr/>
        </p:nvSpPr>
        <p:spPr>
          <a:xfrm>
            <a:off x="0" y="2432066"/>
            <a:ext cx="9144000" cy="2139942"/>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2400" dirty="0" smtClean="0">
                <a:solidFill>
                  <a:schemeClr val="accent6">
                    <a:lumMod val="20000"/>
                    <a:lumOff val="80000"/>
                  </a:schemeClr>
                </a:solidFill>
              </a:rPr>
              <a:t>El SM induce alteraciones en la morfología y la expresión de genes del tejido adiposo gonadal llevando a un fenotipo pro-inflamatorio y aumentando los niveles de estrógenos séricos</a:t>
            </a:r>
            <a:endParaRPr lang="es-AR" sz="2400" dirty="0">
              <a:solidFill>
                <a:schemeClr val="accent6">
                  <a:lumMod val="20000"/>
                  <a:lumOff val="80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9" grpId="0" animBg="1"/>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6"/>
          <p:cNvSpPr/>
          <p:nvPr/>
        </p:nvSpPr>
        <p:spPr>
          <a:xfrm>
            <a:off x="0" y="0"/>
            <a:ext cx="9144000" cy="792163"/>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 name="Larme 211"/>
          <p:cNvSpPr/>
          <p:nvPr/>
        </p:nvSpPr>
        <p:spPr>
          <a:xfrm>
            <a:off x="76200" y="152400"/>
            <a:ext cx="539750" cy="539750"/>
          </a:xfrm>
          <a:prstGeom prst="teardrop">
            <a:avLst/>
          </a:prstGeom>
          <a:solidFill>
            <a:srgbClr val="88AF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5" name="Picture 2" descr="C:\Users\utero\Google Drive\Doc CINTIA\Congresos\simposio RNA\figuras\4F.png"/>
          <p:cNvPicPr>
            <a:picLocks noChangeAspect="1" noChangeArrowheads="1"/>
          </p:cNvPicPr>
          <p:nvPr/>
        </p:nvPicPr>
        <p:blipFill>
          <a:blip r:embed="rId2">
            <a:extLst>
              <a:ext uri="{28A0092B-C50C-407E-A947-70E740481C1C}">
                <a14:useLocalDpi xmlns="" xmlns:a14="http://schemas.microsoft.com/office/drawing/2010/main" val="0"/>
              </a:ext>
            </a:extLst>
          </a:blip>
          <a:srcRect t="8571" r="48943"/>
          <a:stretch>
            <a:fillRect/>
          </a:stretch>
        </p:blipFill>
        <p:spPr bwMode="auto">
          <a:xfrm>
            <a:off x="571472" y="5021263"/>
            <a:ext cx="2979737" cy="169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6" descr="C:\Users\utero\Google Drive\Doc CINTIA\Congresos\simposio RNA\figuras\4D.png"/>
          <p:cNvPicPr>
            <a:picLocks noChangeAspect="1" noChangeArrowheads="1"/>
          </p:cNvPicPr>
          <p:nvPr/>
        </p:nvPicPr>
        <p:blipFill>
          <a:blip r:embed="rId3">
            <a:extLst>
              <a:ext uri="{28A0092B-C50C-407E-A947-70E740481C1C}">
                <a14:useLocalDpi xmlns="" xmlns:a14="http://schemas.microsoft.com/office/drawing/2010/main" val="0"/>
              </a:ext>
            </a:extLst>
          </a:blip>
          <a:srcRect t="8475" r="49161"/>
          <a:stretch>
            <a:fillRect/>
          </a:stretch>
        </p:blipFill>
        <p:spPr bwMode="auto">
          <a:xfrm>
            <a:off x="500034" y="3000384"/>
            <a:ext cx="1443028"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0" name="29 Tabla"/>
          <p:cNvGraphicFramePr>
            <a:graphicFrameLocks noGrp="1"/>
          </p:cNvGraphicFramePr>
          <p:nvPr/>
        </p:nvGraphicFramePr>
        <p:xfrm>
          <a:off x="6000776" y="3429000"/>
          <a:ext cx="2286000" cy="928686"/>
        </p:xfrm>
        <a:graphic>
          <a:graphicData uri="http://schemas.openxmlformats.org/drawingml/2006/table">
            <a:tbl>
              <a:tblPr firstRow="1" bandRow="1">
                <a:tableStyleId>{5C22544A-7EE6-4342-B048-85BDC9FD1C3A}</a:tableStyleId>
              </a:tblPr>
              <a:tblGrid>
                <a:gridCol w="762000"/>
                <a:gridCol w="762000"/>
                <a:gridCol w="762000"/>
              </a:tblGrid>
              <a:tr h="309562">
                <a:tc>
                  <a:txBody>
                    <a:bodyPr/>
                    <a:lstStyle/>
                    <a:p>
                      <a:pPr algn="ctr"/>
                      <a:r>
                        <a:rPr lang="es-AR" sz="1400" dirty="0" smtClean="0">
                          <a:solidFill>
                            <a:schemeClr val="accent6">
                              <a:lumMod val="20000"/>
                              <a:lumOff val="80000"/>
                            </a:schemeClr>
                          </a:solidFill>
                        </a:rPr>
                        <a:t>Dieta</a:t>
                      </a:r>
                      <a:endParaRPr lang="es-AR" sz="1400" dirty="0">
                        <a:solidFill>
                          <a:schemeClr val="accent6">
                            <a:lumMod val="20000"/>
                            <a:lumOff val="80000"/>
                          </a:schemeClr>
                        </a:solidFill>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B64"/>
                    </a:solidFill>
                  </a:tcPr>
                </a:tc>
                <a:tc>
                  <a:txBody>
                    <a:bodyPr/>
                    <a:lstStyle/>
                    <a:p>
                      <a:pPr algn="ctr"/>
                      <a:r>
                        <a:rPr lang="es-AR" sz="1400" dirty="0" smtClean="0">
                          <a:solidFill>
                            <a:schemeClr val="accent6">
                              <a:lumMod val="20000"/>
                              <a:lumOff val="80000"/>
                            </a:schemeClr>
                          </a:solidFill>
                        </a:rPr>
                        <a:t>N</a:t>
                      </a:r>
                      <a:endParaRPr lang="es-AR" sz="1400" dirty="0">
                        <a:solidFill>
                          <a:schemeClr val="accent6">
                            <a:lumMod val="20000"/>
                            <a:lumOff val="80000"/>
                          </a:schemeClr>
                        </a:solidFill>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B64"/>
                    </a:solidFill>
                  </a:tcPr>
                </a:tc>
                <a:tc>
                  <a:txBody>
                    <a:bodyPr/>
                    <a:lstStyle/>
                    <a:p>
                      <a:pPr algn="ctr"/>
                      <a:r>
                        <a:rPr lang="es-AR" sz="1400" dirty="0" smtClean="0">
                          <a:solidFill>
                            <a:schemeClr val="accent6">
                              <a:lumMod val="20000"/>
                              <a:lumOff val="80000"/>
                            </a:schemeClr>
                          </a:solidFill>
                        </a:rPr>
                        <a:t>IRS</a:t>
                      </a:r>
                      <a:endParaRPr lang="es-AR" sz="1400" dirty="0">
                        <a:solidFill>
                          <a:schemeClr val="accent6">
                            <a:lumMod val="20000"/>
                            <a:lumOff val="80000"/>
                          </a:schemeClr>
                        </a:solidFill>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B64"/>
                    </a:solidFill>
                  </a:tcPr>
                </a:tc>
              </a:tr>
              <a:tr h="309562">
                <a:tc>
                  <a:txBody>
                    <a:bodyPr/>
                    <a:lstStyle/>
                    <a:p>
                      <a:pPr algn="ctr"/>
                      <a:r>
                        <a:rPr lang="es-AR" sz="1400" dirty="0" smtClean="0"/>
                        <a:t>DC</a:t>
                      </a:r>
                      <a:endParaRPr lang="es-AR" sz="1400" dirty="0"/>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AR" sz="1400" dirty="0" smtClean="0"/>
                        <a:t>6</a:t>
                      </a:r>
                      <a:endParaRPr lang="es-AR" sz="1400" dirty="0"/>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AR" sz="1400" dirty="0" smtClean="0"/>
                        <a:t>3</a:t>
                      </a:r>
                      <a:endParaRPr lang="es-AR" sz="1400" dirty="0"/>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562">
                <a:tc>
                  <a:txBody>
                    <a:bodyPr/>
                    <a:lstStyle/>
                    <a:p>
                      <a:pPr algn="ctr"/>
                      <a:r>
                        <a:rPr lang="es-AR" sz="1400" dirty="0" smtClean="0"/>
                        <a:t>DG</a:t>
                      </a:r>
                      <a:endParaRPr lang="es-AR" sz="1400" dirty="0"/>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AR" sz="1400" dirty="0" smtClean="0"/>
                        <a:t>6</a:t>
                      </a:r>
                      <a:endParaRPr lang="es-AR" sz="1400" dirty="0"/>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AR" sz="1400" dirty="0" smtClean="0"/>
                        <a:t>5</a:t>
                      </a:r>
                      <a:endParaRPr lang="es-AR" sz="1400" dirty="0"/>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2009" name="ZoneTexte 73"/>
          <p:cNvSpPr txBox="1">
            <a:spLocks noChangeArrowheads="1"/>
          </p:cNvSpPr>
          <p:nvPr/>
        </p:nvSpPr>
        <p:spPr bwMode="auto">
          <a:xfrm>
            <a:off x="642938" y="214313"/>
            <a:ext cx="8572500"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altLang="fr-FR" sz="2200" dirty="0">
                <a:solidFill>
                  <a:srgbClr val="FAECD1"/>
                </a:solidFill>
                <a:latin typeface="Futura-CondensedLight"/>
              </a:rPr>
              <a:t>El SM aumenta la expresión </a:t>
            </a:r>
            <a:r>
              <a:rPr lang="es-AR" altLang="fr-FR" sz="2200" dirty="0" smtClean="0">
                <a:solidFill>
                  <a:srgbClr val="FAECD1"/>
                </a:solidFill>
                <a:latin typeface="Futura-CondensedLight"/>
              </a:rPr>
              <a:t>de </a:t>
            </a:r>
            <a:r>
              <a:rPr lang="es-AR" altLang="fr-FR" sz="2200" dirty="0" err="1" smtClean="0">
                <a:solidFill>
                  <a:srgbClr val="FAECD1"/>
                </a:solidFill>
                <a:latin typeface="Futura-CondensedLight"/>
              </a:rPr>
              <a:t>oncoproteínas</a:t>
            </a:r>
            <a:r>
              <a:rPr lang="es-AR" altLang="fr-FR" sz="2200" dirty="0" smtClean="0">
                <a:solidFill>
                  <a:srgbClr val="FAECD1"/>
                </a:solidFill>
                <a:latin typeface="Futura-CondensedLight"/>
              </a:rPr>
              <a:t> </a:t>
            </a:r>
            <a:r>
              <a:rPr lang="es-AR" altLang="fr-FR" sz="2200" dirty="0">
                <a:solidFill>
                  <a:srgbClr val="FAECD1"/>
                </a:solidFill>
                <a:latin typeface="Futura-CondensedLight"/>
              </a:rPr>
              <a:t>en CaP</a:t>
            </a:r>
          </a:p>
        </p:txBody>
      </p:sp>
      <p:grpSp>
        <p:nvGrpSpPr>
          <p:cNvPr id="42010" name="30 Grupo"/>
          <p:cNvGrpSpPr>
            <a:grpSpLocks/>
          </p:cNvGrpSpPr>
          <p:nvPr/>
        </p:nvGrpSpPr>
        <p:grpSpPr bwMode="auto">
          <a:xfrm>
            <a:off x="1500188" y="927100"/>
            <a:ext cx="6318250" cy="1296988"/>
            <a:chOff x="1557323" y="1070504"/>
            <a:chExt cx="6318399" cy="1297215"/>
          </a:xfrm>
        </p:grpSpPr>
        <p:sp>
          <p:nvSpPr>
            <p:cNvPr id="42013" name="Rectangle 13"/>
            <p:cNvSpPr>
              <a:spLocks noChangeArrowheads="1"/>
            </p:cNvSpPr>
            <p:nvPr/>
          </p:nvSpPr>
          <p:spPr bwMode="auto">
            <a:xfrm>
              <a:off x="3271823" y="1914509"/>
              <a:ext cx="85725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AR" sz="900">
                  <a:latin typeface="Futura-CondensedLight"/>
                </a:rPr>
                <a:t>TRAMP-C1</a:t>
              </a:r>
            </a:p>
            <a:p>
              <a:pPr algn="ctr" eaLnBrk="1" hangingPunct="1">
                <a:spcBef>
                  <a:spcPct val="0"/>
                </a:spcBef>
                <a:buFontTx/>
                <a:buNone/>
              </a:pPr>
              <a:r>
                <a:rPr lang="en-US" altLang="es-AR" sz="900">
                  <a:latin typeface="Futura-CondensedLight"/>
                </a:rPr>
                <a:t>Inyección</a:t>
              </a:r>
              <a:r>
                <a:rPr lang="en-US" altLang="es-AR" sz="900" i="1">
                  <a:latin typeface="Futura-CondensedLight"/>
                </a:rPr>
                <a:t> s.c</a:t>
              </a:r>
              <a:r>
                <a:rPr lang="en-US" altLang="es-AR" sz="900">
                  <a:latin typeface="Futura-CondensedLight"/>
                </a:rPr>
                <a:t>.</a:t>
              </a:r>
            </a:p>
          </p:txBody>
        </p:sp>
        <p:sp>
          <p:nvSpPr>
            <p:cNvPr id="42014" name="Rectangle 16"/>
            <p:cNvSpPr>
              <a:spLocks noChangeArrowheads="1"/>
            </p:cNvSpPr>
            <p:nvPr/>
          </p:nvSpPr>
          <p:spPr bwMode="auto">
            <a:xfrm>
              <a:off x="3425810" y="1071546"/>
              <a:ext cx="62837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AR" sz="900">
                  <a:latin typeface="Futura-CondensedLight"/>
                </a:rPr>
                <a:t>15 </a:t>
              </a:r>
              <a:r>
                <a:rPr lang="es-AR" altLang="es-AR" sz="900">
                  <a:latin typeface="Futura-CondensedLight"/>
                </a:rPr>
                <a:t>semanas</a:t>
              </a:r>
            </a:p>
          </p:txBody>
        </p:sp>
        <p:sp>
          <p:nvSpPr>
            <p:cNvPr id="42015" name="Rectangle 16"/>
            <p:cNvSpPr>
              <a:spLocks noChangeArrowheads="1"/>
            </p:cNvSpPr>
            <p:nvPr/>
          </p:nvSpPr>
          <p:spPr bwMode="auto">
            <a:xfrm>
              <a:off x="5665389" y="1184259"/>
              <a:ext cx="62837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AR" altLang="es-AR" sz="900">
                  <a:latin typeface="Futura-CondensedLight"/>
                </a:rPr>
                <a:t>27 semanas</a:t>
              </a:r>
            </a:p>
          </p:txBody>
        </p:sp>
        <p:sp>
          <p:nvSpPr>
            <p:cNvPr id="53" name="30 Flecha abajo"/>
            <p:cNvSpPr/>
            <p:nvPr/>
          </p:nvSpPr>
          <p:spPr>
            <a:xfrm rot="16200000">
              <a:off x="3786980" y="-55780"/>
              <a:ext cx="509677" cy="3225876"/>
            </a:xfrm>
            <a:prstGeom prst="downArrow">
              <a:avLst>
                <a:gd name="adj1" fmla="val 50000"/>
                <a:gd name="adj2" fmla="val 131690"/>
              </a:avLst>
            </a:prstGeom>
            <a:solidFill>
              <a:srgbClr val="495B64">
                <a:alpha val="61000"/>
              </a:srgbClr>
            </a:solidFill>
            <a:ln>
              <a:solidFill>
                <a:srgbClr val="495B64"/>
              </a:solidFill>
            </a:ln>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eaLnBrk="1" fontAlgn="auto" hangingPunct="1">
                <a:spcBef>
                  <a:spcPts val="0"/>
                </a:spcBef>
                <a:spcAft>
                  <a:spcPts val="0"/>
                </a:spcAft>
                <a:defRPr/>
              </a:pPr>
              <a:r>
                <a:rPr lang="en-US" sz="900" b="1" dirty="0">
                  <a:latin typeface="Verdana" pitchFamily="34" charset="0"/>
                  <a:ea typeface="Verdana" pitchFamily="34" charset="0"/>
                  <a:cs typeface="Verdana" pitchFamily="34" charset="0"/>
                </a:rPr>
                <a:t>CD or HFD</a:t>
              </a:r>
            </a:p>
          </p:txBody>
        </p:sp>
        <p:sp>
          <p:nvSpPr>
            <p:cNvPr id="54" name="24 Rectángulo"/>
            <p:cNvSpPr/>
            <p:nvPr/>
          </p:nvSpPr>
          <p:spPr>
            <a:xfrm>
              <a:off x="1557323" y="1797706"/>
              <a:ext cx="904896" cy="570013"/>
            </a:xfrm>
            <a:prstGeom prst="rect">
              <a:avLst/>
            </a:prstGeom>
            <a:solidFill>
              <a:schemeClr val="bg1"/>
            </a:solidFill>
            <a:ln>
              <a:solidFill>
                <a:srgbClr val="495B64"/>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900" dirty="0" err="1">
                  <a:solidFill>
                    <a:schemeClr val="tx1"/>
                  </a:solidFill>
                  <a:latin typeface="Futura-CondensedLight"/>
                  <a:ea typeface="Verdana" pitchFamily="34" charset="0"/>
                  <a:cs typeface="Verdana" pitchFamily="34" charset="0"/>
                </a:rPr>
                <a:t>Ratones</a:t>
              </a:r>
              <a:r>
                <a:rPr lang="en-US" sz="900" dirty="0">
                  <a:solidFill>
                    <a:schemeClr val="tx1"/>
                  </a:solidFill>
                  <a:latin typeface="Futura-CondensedLight"/>
                  <a:ea typeface="Verdana" pitchFamily="34" charset="0"/>
                  <a:cs typeface="Verdana" pitchFamily="34" charset="0"/>
                </a:rPr>
                <a:t> C57BL/6J de 4 </a:t>
              </a:r>
              <a:r>
                <a:rPr lang="en-US" sz="900" dirty="0" err="1">
                  <a:solidFill>
                    <a:schemeClr val="tx1"/>
                  </a:solidFill>
                  <a:latin typeface="Futura-CondensedLight"/>
                  <a:ea typeface="Verdana" pitchFamily="34" charset="0"/>
                  <a:cs typeface="Verdana" pitchFamily="34" charset="0"/>
                </a:rPr>
                <a:t>semanas</a:t>
              </a:r>
              <a:endParaRPr lang="en-US" sz="900" dirty="0">
                <a:solidFill>
                  <a:schemeClr val="tx1"/>
                </a:solidFill>
                <a:latin typeface="Futura-CondensedLight"/>
                <a:ea typeface="Verdana" pitchFamily="34" charset="0"/>
                <a:cs typeface="Verdana" pitchFamily="34" charset="0"/>
              </a:endParaRPr>
            </a:p>
          </p:txBody>
        </p:sp>
        <p:sp>
          <p:nvSpPr>
            <p:cNvPr id="55" name="37 Rectángulo"/>
            <p:cNvSpPr/>
            <p:nvPr/>
          </p:nvSpPr>
          <p:spPr>
            <a:xfrm>
              <a:off x="5623006" y="1354717"/>
              <a:ext cx="714392" cy="35725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err="1">
                  <a:solidFill>
                    <a:schemeClr val="tx1"/>
                  </a:solidFill>
                  <a:latin typeface="Futura-CondensedLight"/>
                  <a:ea typeface="Verdana" pitchFamily="34" charset="0"/>
                  <a:cs typeface="Verdana" pitchFamily="34" charset="0"/>
                </a:rPr>
                <a:t>Sacrificio</a:t>
              </a:r>
              <a:endParaRPr lang="en-US" sz="900" dirty="0">
                <a:solidFill>
                  <a:schemeClr val="tx1"/>
                </a:solidFill>
                <a:latin typeface="Futura-CondensedLight"/>
                <a:ea typeface="Verdana" pitchFamily="34" charset="0"/>
                <a:cs typeface="Verdana" pitchFamily="34" charset="0"/>
              </a:endParaRPr>
            </a:p>
          </p:txBody>
        </p:sp>
        <p:sp>
          <p:nvSpPr>
            <p:cNvPr id="56" name="38 Rectángulo"/>
            <p:cNvSpPr/>
            <p:nvPr/>
          </p:nvSpPr>
          <p:spPr>
            <a:xfrm>
              <a:off x="7054965" y="1070504"/>
              <a:ext cx="571513" cy="250869"/>
            </a:xfrm>
            <a:prstGeom prst="rect">
              <a:avLst/>
            </a:prstGeom>
            <a:solidFill>
              <a:schemeClr val="bg1"/>
            </a:solidFill>
            <a:ln w="28575">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a:solidFill>
                    <a:schemeClr val="tx1"/>
                  </a:solidFill>
                  <a:latin typeface="Futura-CondensedLight"/>
                  <a:ea typeface="Verdana" pitchFamily="34" charset="0"/>
                  <a:cs typeface="Verdana" pitchFamily="34" charset="0"/>
                </a:rPr>
                <a:t>Sangre</a:t>
              </a:r>
            </a:p>
          </p:txBody>
        </p:sp>
        <p:pic>
          <p:nvPicPr>
            <p:cNvPr id="42020" name="Picture 15"/>
            <p:cNvPicPr>
              <a:picLocks noChangeAspect="1"/>
            </p:cNvPicPr>
            <p:nvPr/>
          </p:nvPicPr>
          <p:blipFill>
            <a:blip r:embed="rId4">
              <a:extLst>
                <a:ext uri="{28A0092B-C50C-407E-A947-70E740481C1C}">
                  <a14:useLocalDpi xmlns="" xmlns:a14="http://schemas.microsoft.com/office/drawing/2010/main" val="0"/>
                </a:ext>
              </a:extLst>
            </a:blip>
            <a:srcRect l="6003" t="31313" r="31918" b="17130"/>
            <a:stretch>
              <a:fillRect/>
            </a:stretch>
          </p:blipFill>
          <p:spPr bwMode="auto">
            <a:xfrm>
              <a:off x="1604948" y="1322372"/>
              <a:ext cx="811212" cy="431800"/>
            </a:xfrm>
            <a:prstGeom prst="rect">
              <a:avLst/>
            </a:prstGeom>
            <a:noFill/>
            <a:ln w="9525">
              <a:solidFill>
                <a:srgbClr val="655B5C"/>
              </a:solidFill>
              <a:miter lim="800000"/>
              <a:headEnd/>
              <a:tailEnd/>
            </a:ln>
            <a:extLst>
              <a:ext uri="{909E8E84-426E-40DD-AFC4-6F175D3DCCD1}">
                <a14:hiddenFill xmlns="" xmlns:a14="http://schemas.microsoft.com/office/drawing/2010/main">
                  <a:solidFill>
                    <a:srgbClr val="FFFFFF"/>
                  </a:solidFill>
                </a14:hiddenFill>
              </a:ext>
            </a:extLst>
          </p:spPr>
        </p:pic>
        <p:pic>
          <p:nvPicPr>
            <p:cNvPr id="42021" name="Picture 16"/>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62310" y="1282684"/>
              <a:ext cx="677863" cy="503238"/>
            </a:xfrm>
            <a:prstGeom prst="rect">
              <a:avLst/>
            </a:prstGeom>
            <a:noFill/>
            <a:ln w="9525">
              <a:solidFill>
                <a:srgbClr val="655B5C"/>
              </a:solidFill>
              <a:miter lim="800000"/>
              <a:headEnd/>
              <a:tailEnd/>
            </a:ln>
            <a:extLst>
              <a:ext uri="{909E8E84-426E-40DD-AFC4-6F175D3DCCD1}">
                <a14:hiddenFill xmlns="" xmlns:a14="http://schemas.microsoft.com/office/drawing/2010/main">
                  <a:solidFill>
                    <a:srgbClr val="FFFFFF"/>
                  </a:solidFill>
                </a14:hiddenFill>
              </a:ext>
            </a:extLst>
          </p:spPr>
        </p:pic>
        <p:sp>
          <p:nvSpPr>
            <p:cNvPr id="59" name="38 Rectángulo"/>
            <p:cNvSpPr/>
            <p:nvPr/>
          </p:nvSpPr>
          <p:spPr>
            <a:xfrm>
              <a:off x="6804134" y="1362655"/>
              <a:ext cx="1071588" cy="323907"/>
            </a:xfrm>
            <a:prstGeom prst="rect">
              <a:avLst/>
            </a:prstGeom>
            <a:solidFill>
              <a:schemeClr val="bg1"/>
            </a:solidFill>
            <a:ln w="28575">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err="1">
                  <a:solidFill>
                    <a:schemeClr val="tx1"/>
                  </a:solidFill>
                  <a:latin typeface="Futura-CondensedLight"/>
                  <a:ea typeface="Verdana" pitchFamily="34" charset="0"/>
                  <a:cs typeface="Verdana" pitchFamily="34" charset="0"/>
                </a:rPr>
                <a:t>Tejido</a:t>
              </a:r>
              <a:r>
                <a:rPr lang="en-US" sz="900" dirty="0">
                  <a:solidFill>
                    <a:schemeClr val="tx1"/>
                  </a:solidFill>
                  <a:latin typeface="Futura-CondensedLight"/>
                  <a:ea typeface="Verdana" pitchFamily="34" charset="0"/>
                  <a:cs typeface="Verdana" pitchFamily="34" charset="0"/>
                </a:rPr>
                <a:t> </a:t>
              </a:r>
              <a:r>
                <a:rPr lang="en-US" sz="900" dirty="0" err="1">
                  <a:solidFill>
                    <a:schemeClr val="tx1"/>
                  </a:solidFill>
                  <a:latin typeface="Futura-CondensedLight"/>
                  <a:ea typeface="Verdana" pitchFamily="34" charset="0"/>
                  <a:cs typeface="Verdana" pitchFamily="34" charset="0"/>
                </a:rPr>
                <a:t>adiposo</a:t>
              </a:r>
              <a:endParaRPr lang="en-US" sz="900" dirty="0">
                <a:solidFill>
                  <a:schemeClr val="tx1"/>
                </a:solidFill>
                <a:latin typeface="Futura-CondensedLight"/>
                <a:ea typeface="Verdana" pitchFamily="34" charset="0"/>
                <a:cs typeface="Verdana" pitchFamily="34" charset="0"/>
              </a:endParaRPr>
            </a:p>
          </p:txBody>
        </p:sp>
        <p:sp>
          <p:nvSpPr>
            <p:cNvPr id="60" name="38 Rectángulo"/>
            <p:cNvSpPr/>
            <p:nvPr/>
          </p:nvSpPr>
          <p:spPr>
            <a:xfrm>
              <a:off x="7043852" y="1731020"/>
              <a:ext cx="592151" cy="252457"/>
            </a:xfrm>
            <a:prstGeom prst="rect">
              <a:avLst/>
            </a:prstGeom>
            <a:solidFill>
              <a:schemeClr val="bg1"/>
            </a:solidFill>
            <a:ln w="28575">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AR" sz="900" dirty="0">
                  <a:solidFill>
                    <a:schemeClr val="tx1"/>
                  </a:solidFill>
                  <a:latin typeface="Futura-CondensedLight"/>
                  <a:ea typeface="Verdana" pitchFamily="34" charset="0"/>
                  <a:cs typeface="Verdana" pitchFamily="34" charset="0"/>
                </a:rPr>
                <a:t>Tumor </a:t>
              </a:r>
              <a:endParaRPr lang="en-US" sz="900" dirty="0">
                <a:solidFill>
                  <a:schemeClr val="tx1"/>
                </a:solidFill>
                <a:latin typeface="Futura-CondensedLight"/>
                <a:ea typeface="Verdana" pitchFamily="34" charset="0"/>
                <a:cs typeface="Verdana" pitchFamily="34" charset="0"/>
              </a:endParaRPr>
            </a:p>
          </p:txBody>
        </p:sp>
        <p:cxnSp>
          <p:nvCxnSpPr>
            <p:cNvPr id="61" name="60 Conector recto de flecha"/>
            <p:cNvCxnSpPr/>
            <p:nvPr/>
          </p:nvCxnSpPr>
          <p:spPr>
            <a:xfrm>
              <a:off x="6343748" y="1532548"/>
              <a:ext cx="427048" cy="0"/>
            </a:xfrm>
            <a:prstGeom prst="straightConnector1">
              <a:avLst/>
            </a:prstGeom>
            <a:ln>
              <a:solidFill>
                <a:srgbClr val="495B64"/>
              </a:solidFill>
              <a:tailEnd type="arrow"/>
            </a:ln>
          </p:spPr>
          <p:style>
            <a:lnRef idx="2">
              <a:schemeClr val="accent4"/>
            </a:lnRef>
            <a:fillRef idx="0">
              <a:schemeClr val="accent4"/>
            </a:fillRef>
            <a:effectRef idx="1">
              <a:schemeClr val="accent4"/>
            </a:effectRef>
            <a:fontRef idx="minor">
              <a:schemeClr val="tx1"/>
            </a:fontRef>
          </p:style>
        </p:cxnSp>
        <p:pic>
          <p:nvPicPr>
            <p:cNvPr id="42025" name="Picture 2" descr="Resultado de imagen para GOTITA DE SANGRE"/>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679782" y="1714488"/>
              <a:ext cx="428628" cy="428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026" name="Rectangle 16"/>
            <p:cNvSpPr>
              <a:spLocks noChangeArrowheads="1"/>
            </p:cNvSpPr>
            <p:nvPr/>
          </p:nvSpPr>
          <p:spPr bwMode="auto">
            <a:xfrm>
              <a:off x="2650440" y="1184259"/>
              <a:ext cx="62837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AR" sz="900">
                  <a:latin typeface="Futura-CondensedLight"/>
                </a:rPr>
                <a:t>12 </a:t>
              </a:r>
              <a:r>
                <a:rPr lang="es-AR" altLang="es-AR" sz="900">
                  <a:latin typeface="Futura-CondensedLight"/>
                </a:rPr>
                <a:t>semanas</a:t>
              </a:r>
            </a:p>
          </p:txBody>
        </p:sp>
        <p:sp>
          <p:nvSpPr>
            <p:cNvPr id="42027" name="Rectangle 16"/>
            <p:cNvSpPr>
              <a:spLocks noChangeArrowheads="1"/>
            </p:cNvSpPr>
            <p:nvPr/>
          </p:nvSpPr>
          <p:spPr bwMode="auto">
            <a:xfrm>
              <a:off x="2541436" y="2090720"/>
              <a:ext cx="6540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AR" altLang="es-AR" sz="900">
                  <a:latin typeface="Futura-CondensedLight"/>
                </a:rPr>
                <a:t>Medición de </a:t>
              </a:r>
            </a:p>
            <a:p>
              <a:pPr algn="ctr" eaLnBrk="1" hangingPunct="1">
                <a:spcBef>
                  <a:spcPct val="0"/>
                </a:spcBef>
                <a:buFontTx/>
                <a:buNone/>
              </a:pPr>
              <a:r>
                <a:rPr lang="es-AR" altLang="es-AR" sz="900">
                  <a:latin typeface="Futura-CondensedLight"/>
                </a:rPr>
                <a:t>glucemia</a:t>
              </a:r>
            </a:p>
          </p:txBody>
        </p:sp>
      </p:grpSp>
      <p:pic>
        <p:nvPicPr>
          <p:cNvPr id="21505" name="Picture 1" descr="C:\Users\utero\Google Drive\Doc CINTIA\seminarios\seminario Roffo\IHQ CTBP1.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157376" y="2878138"/>
            <a:ext cx="3622675"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26 Rectángulo"/>
          <p:cNvSpPr/>
          <p:nvPr/>
        </p:nvSpPr>
        <p:spPr>
          <a:xfrm>
            <a:off x="6143636" y="2214554"/>
            <a:ext cx="1484313" cy="857250"/>
          </a:xfrm>
          <a:prstGeom prst="rect">
            <a:avLst/>
          </a:prstGeom>
          <a:solidFill>
            <a:srgbClr val="9CADB6"/>
          </a:solidFill>
          <a:ln>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2400" b="1" dirty="0"/>
              <a:t>Tumor</a:t>
            </a:r>
          </a:p>
        </p:txBody>
      </p:sp>
      <p:sp>
        <p:nvSpPr>
          <p:cNvPr id="28" name="Rectangle 116"/>
          <p:cNvSpPr/>
          <p:nvPr/>
        </p:nvSpPr>
        <p:spPr>
          <a:xfrm>
            <a:off x="0" y="2571744"/>
            <a:ext cx="9144000" cy="2139942"/>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2400" dirty="0" smtClean="0">
                <a:solidFill>
                  <a:schemeClr val="accent6">
                    <a:lumMod val="20000"/>
                    <a:lumOff val="80000"/>
                  </a:schemeClr>
                </a:solidFill>
              </a:rPr>
              <a:t>El SM induce la expresión de genes en tumores de próstata, favoreciendo el desarrollo tumoral</a:t>
            </a:r>
            <a:endParaRPr lang="es-AR" sz="2400" dirty="0">
              <a:solidFill>
                <a:schemeClr val="accent6">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5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3"/>
          <a:srcRect l="23060" t="19531" r="24780" b="49219"/>
          <a:stretch>
            <a:fillRect/>
          </a:stretch>
        </p:blipFill>
        <p:spPr bwMode="auto">
          <a:xfrm>
            <a:off x="1857356" y="714356"/>
            <a:ext cx="5286412" cy="1780686"/>
          </a:xfrm>
          <a:prstGeom prst="rect">
            <a:avLst/>
          </a:prstGeom>
          <a:noFill/>
          <a:ln w="9525">
            <a:noFill/>
            <a:miter lim="800000"/>
            <a:headEnd/>
            <a:tailEnd/>
          </a:ln>
          <a:effectLst/>
        </p:spPr>
      </p:pic>
      <p:sp>
        <p:nvSpPr>
          <p:cNvPr id="4" name="Rectangle 116"/>
          <p:cNvSpPr/>
          <p:nvPr/>
        </p:nvSpPr>
        <p:spPr>
          <a:xfrm>
            <a:off x="0" y="0"/>
            <a:ext cx="9144000" cy="792163"/>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 name="Larme 211"/>
          <p:cNvSpPr/>
          <p:nvPr/>
        </p:nvSpPr>
        <p:spPr>
          <a:xfrm>
            <a:off x="76200" y="152400"/>
            <a:ext cx="539750" cy="539750"/>
          </a:xfrm>
          <a:prstGeom prst="teardrop">
            <a:avLst/>
          </a:prstGeom>
          <a:solidFill>
            <a:srgbClr val="88AF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 name="ZoneTexte 73"/>
          <p:cNvSpPr txBox="1">
            <a:spLocks noChangeArrowheads="1"/>
          </p:cNvSpPr>
          <p:nvPr/>
        </p:nvSpPr>
        <p:spPr bwMode="auto">
          <a:xfrm>
            <a:off x="642938" y="214313"/>
            <a:ext cx="8572500"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altLang="fr-FR" sz="2200" dirty="0" err="1" smtClean="0">
                <a:solidFill>
                  <a:srgbClr val="FAECD1"/>
                </a:solidFill>
                <a:latin typeface="Futura-CondensedLight"/>
              </a:rPr>
              <a:t>Clinical</a:t>
            </a:r>
            <a:r>
              <a:rPr lang="es-AR" altLang="fr-FR" sz="2200" dirty="0" smtClean="0">
                <a:solidFill>
                  <a:srgbClr val="FAECD1"/>
                </a:solidFill>
                <a:latin typeface="Futura-CondensedLight"/>
              </a:rPr>
              <a:t> </a:t>
            </a:r>
            <a:r>
              <a:rPr lang="es-AR" altLang="fr-FR" sz="2200" dirty="0" err="1" smtClean="0">
                <a:solidFill>
                  <a:srgbClr val="FAECD1"/>
                </a:solidFill>
                <a:latin typeface="Futura-CondensedLight"/>
              </a:rPr>
              <a:t>trials</a:t>
            </a:r>
            <a:r>
              <a:rPr lang="es-AR" altLang="fr-FR" sz="2200" dirty="0" smtClean="0">
                <a:solidFill>
                  <a:srgbClr val="FAECD1"/>
                </a:solidFill>
                <a:latin typeface="Futura-CondensedLight"/>
              </a:rPr>
              <a:t>: inhibidores de aromatasa de segunda generación</a:t>
            </a:r>
            <a:endParaRPr lang="es-AR" altLang="fr-FR" sz="2200" dirty="0">
              <a:solidFill>
                <a:srgbClr val="FAECD1"/>
              </a:solidFill>
              <a:latin typeface="Futura-CondensedLight"/>
            </a:endParaRPr>
          </a:p>
        </p:txBody>
      </p:sp>
      <p:sp>
        <p:nvSpPr>
          <p:cNvPr id="9" name="8 CuadroTexto"/>
          <p:cNvSpPr txBox="1"/>
          <p:nvPr/>
        </p:nvSpPr>
        <p:spPr>
          <a:xfrm>
            <a:off x="0" y="2428868"/>
            <a:ext cx="9144000" cy="4801314"/>
          </a:xfrm>
          <a:prstGeom prst="rect">
            <a:avLst/>
          </a:prstGeom>
          <a:noFill/>
        </p:spPr>
        <p:txBody>
          <a:bodyPr wrap="square" rtlCol="0">
            <a:spAutoFit/>
          </a:bodyPr>
          <a:lstStyle/>
          <a:p>
            <a:r>
              <a:rPr lang="es-AR" b="1" dirty="0" smtClean="0">
                <a:latin typeface="+mn-lt"/>
              </a:rPr>
              <a:t>Estudio fase II</a:t>
            </a:r>
          </a:p>
          <a:p>
            <a:r>
              <a:rPr lang="es-AR" b="1" u="sng" dirty="0" smtClean="0">
                <a:latin typeface="+mn-lt"/>
              </a:rPr>
              <a:t>Enrolamiento: </a:t>
            </a:r>
            <a:r>
              <a:rPr lang="es-AR" b="1" dirty="0" smtClean="0">
                <a:latin typeface="+mn-lt"/>
              </a:rPr>
              <a:t>25 pacientes con CaP avanzado andrógeno-independiente y metástasis óseas entre 59-87 años</a:t>
            </a:r>
          </a:p>
          <a:p>
            <a:r>
              <a:rPr lang="es-AR" b="1" u="sng" dirty="0" smtClean="0">
                <a:latin typeface="+mn-lt"/>
              </a:rPr>
              <a:t>Tratamiento: </a:t>
            </a:r>
            <a:r>
              <a:rPr lang="es-AR" b="1" dirty="0" smtClean="0">
                <a:latin typeface="+mn-lt"/>
              </a:rPr>
              <a:t>inhibidor de aromatasa (4-hydroxyandrostenedione) 500 mg en forma de inyección intramuscular administrada semanalmente.</a:t>
            </a:r>
          </a:p>
          <a:p>
            <a:r>
              <a:rPr lang="es-AR" b="1" u="sng" dirty="0" smtClean="0">
                <a:latin typeface="+mn-lt"/>
              </a:rPr>
              <a:t>Seguimiento: </a:t>
            </a:r>
            <a:r>
              <a:rPr lang="es-AR" b="1" dirty="0" smtClean="0">
                <a:latin typeface="+mn-lt"/>
              </a:rPr>
              <a:t>evaluación del tumor primario y metástasis, estudios hematológicos y bioquímicos, PSA</a:t>
            </a:r>
          </a:p>
          <a:p>
            <a:r>
              <a:rPr lang="es-AR" b="1" u="sng" dirty="0" smtClean="0">
                <a:latin typeface="+mn-lt"/>
              </a:rPr>
              <a:t>Resultados: </a:t>
            </a:r>
            <a:r>
              <a:rPr lang="es-AR" b="1" dirty="0" smtClean="0">
                <a:latin typeface="+mn-lt"/>
              </a:rPr>
              <a:t>No hubo mejoras objetivas, como disminución tumor primario.</a:t>
            </a:r>
          </a:p>
          <a:p>
            <a:r>
              <a:rPr lang="es-AR" b="1" dirty="0" smtClean="0">
                <a:latin typeface="+mn-lt"/>
              </a:rPr>
              <a:t>18 de 25 pacientes (72 %) mostraron una respuesta subjetiva, principalmente en forma de alivio del dolor y mayor rendimiento. </a:t>
            </a:r>
          </a:p>
          <a:p>
            <a:r>
              <a:rPr lang="es-AR" b="1" dirty="0" smtClean="0">
                <a:latin typeface="+mn-lt"/>
              </a:rPr>
              <a:t>17/25  (68 %) pacientes tuvieron una recaída (brote tumoral)</a:t>
            </a:r>
          </a:p>
          <a:p>
            <a:r>
              <a:rPr lang="es-AR" b="1" dirty="0" smtClean="0">
                <a:latin typeface="+mn-lt"/>
              </a:rPr>
              <a:t>19/25 (76 %) mostraron una disminución en los niveles de estradiol séricos</a:t>
            </a:r>
          </a:p>
          <a:p>
            <a:r>
              <a:rPr lang="es-AR" b="1" u="sng" dirty="0" smtClean="0">
                <a:latin typeface="+mn-lt"/>
              </a:rPr>
              <a:t>Conclusión: </a:t>
            </a:r>
            <a:r>
              <a:rPr lang="es-AR" b="1" dirty="0" smtClean="0">
                <a:latin typeface="+mn-lt"/>
              </a:rPr>
              <a:t>4-OHA podría ser efectivo como cuidados paliativo en pacientes con cáncer de próstata avanzado que han suspendido todas las demás medidas paliativas.</a:t>
            </a:r>
          </a:p>
          <a:p>
            <a:endParaRPr lang="es-AR" b="1" dirty="0" smtClean="0">
              <a:latin typeface="+mn-lt"/>
            </a:endParaRPr>
          </a:p>
          <a:p>
            <a:endParaRPr lang="es-AR" b="1" dirty="0" smtClean="0">
              <a:latin typeface="+mn-lt"/>
            </a:endParaRPr>
          </a:p>
          <a:p>
            <a:endParaRPr lang="en-US"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l="6039" t="25390" r="32467" b="58985"/>
          <a:stretch>
            <a:fillRect/>
          </a:stretch>
        </p:blipFill>
        <p:spPr bwMode="auto">
          <a:xfrm>
            <a:off x="285720" y="785794"/>
            <a:ext cx="8501122" cy="1214446"/>
          </a:xfrm>
          <a:prstGeom prst="rect">
            <a:avLst/>
          </a:prstGeom>
          <a:noFill/>
          <a:ln w="9525">
            <a:noFill/>
            <a:miter lim="800000"/>
            <a:headEnd/>
            <a:tailEnd/>
          </a:ln>
          <a:effectLst/>
        </p:spPr>
      </p:pic>
      <p:sp>
        <p:nvSpPr>
          <p:cNvPr id="3" name="2 CuadroTexto"/>
          <p:cNvSpPr txBox="1"/>
          <p:nvPr/>
        </p:nvSpPr>
        <p:spPr>
          <a:xfrm>
            <a:off x="0" y="2071678"/>
            <a:ext cx="9144000" cy="4247317"/>
          </a:xfrm>
          <a:prstGeom prst="rect">
            <a:avLst/>
          </a:prstGeom>
          <a:noFill/>
        </p:spPr>
        <p:txBody>
          <a:bodyPr wrap="square" rtlCol="0">
            <a:spAutoFit/>
          </a:bodyPr>
          <a:lstStyle/>
          <a:p>
            <a:r>
              <a:rPr lang="es-AR" b="1" dirty="0" smtClean="0">
                <a:latin typeface="+mn-lt"/>
              </a:rPr>
              <a:t>Estudio </a:t>
            </a:r>
            <a:r>
              <a:rPr lang="es-AR" b="1" dirty="0" err="1" smtClean="0">
                <a:latin typeface="+mn-lt"/>
              </a:rPr>
              <a:t>face</a:t>
            </a:r>
            <a:r>
              <a:rPr lang="es-AR" b="1" dirty="0" smtClean="0">
                <a:latin typeface="+mn-lt"/>
              </a:rPr>
              <a:t> II</a:t>
            </a:r>
          </a:p>
          <a:p>
            <a:r>
              <a:rPr lang="es-AR" b="1" u="sng" dirty="0" smtClean="0">
                <a:latin typeface="+mn-lt"/>
              </a:rPr>
              <a:t>Enrolamiento: </a:t>
            </a:r>
            <a:r>
              <a:rPr lang="es-AR" b="1" dirty="0" smtClean="0">
                <a:latin typeface="+mn-lt"/>
              </a:rPr>
              <a:t>14 hombres con cáncer de próstata avanzado refractario a </a:t>
            </a:r>
            <a:r>
              <a:rPr lang="es-AR" b="1" dirty="0" err="1" smtClean="0">
                <a:latin typeface="+mn-lt"/>
              </a:rPr>
              <a:t>orquiectomia</a:t>
            </a:r>
            <a:r>
              <a:rPr lang="es-AR" b="1" dirty="0" smtClean="0">
                <a:latin typeface="+mn-lt"/>
              </a:rPr>
              <a:t> y anti-andrógenos</a:t>
            </a:r>
          </a:p>
          <a:p>
            <a:r>
              <a:rPr lang="es-AR" b="1" u="sng" dirty="0" smtClean="0">
                <a:latin typeface="+mn-lt"/>
              </a:rPr>
              <a:t>Tratamiento: </a:t>
            </a:r>
            <a:r>
              <a:rPr lang="es-AR" b="1" dirty="0" smtClean="0">
                <a:latin typeface="+mn-lt"/>
              </a:rPr>
              <a:t>1 mg de </a:t>
            </a:r>
            <a:r>
              <a:rPr lang="es-AR" b="1" dirty="0" err="1" smtClean="0">
                <a:latin typeface="+mn-lt"/>
              </a:rPr>
              <a:t>anastrazol</a:t>
            </a:r>
            <a:r>
              <a:rPr lang="es-AR" b="1" dirty="0" smtClean="0">
                <a:latin typeface="+mn-lt"/>
              </a:rPr>
              <a:t> por día hasta progresión de la enfermedad .</a:t>
            </a:r>
          </a:p>
          <a:p>
            <a:r>
              <a:rPr lang="es-AR" b="1" u="sng" dirty="0" smtClean="0">
                <a:latin typeface="+mn-lt"/>
              </a:rPr>
              <a:t>Seguimiento: </a:t>
            </a:r>
            <a:r>
              <a:rPr lang="es-AR" b="1" dirty="0" smtClean="0">
                <a:latin typeface="+mn-lt"/>
              </a:rPr>
              <a:t>medición de PSA,  determinación de la intensidad del dolor, progresión de la enfermedad.</a:t>
            </a:r>
          </a:p>
          <a:p>
            <a:r>
              <a:rPr lang="es-AR" b="1" u="sng" dirty="0" smtClean="0">
                <a:latin typeface="+mn-lt"/>
              </a:rPr>
              <a:t>Resultados: </a:t>
            </a:r>
            <a:r>
              <a:rPr lang="es-AR" b="1" dirty="0" smtClean="0">
                <a:latin typeface="+mn-lt"/>
              </a:rPr>
              <a:t>Ningún paciente experimentó una respuesta objetiva o estabilización de la enfermedad medida por el nivel de PSA o la dimensión más grande de la lesión. Se informó una mejora mínima del dolor óseo en dos pacientes.</a:t>
            </a:r>
          </a:p>
          <a:p>
            <a:r>
              <a:rPr lang="es-AR" b="1" u="sng" dirty="0" smtClean="0">
                <a:latin typeface="+mn-lt"/>
              </a:rPr>
              <a:t>Conclusión:</a:t>
            </a:r>
            <a:r>
              <a:rPr lang="es-AR" b="1" dirty="0" smtClean="0">
                <a:latin typeface="+mn-lt"/>
              </a:rPr>
              <a:t> el inhibidor de aromatasa </a:t>
            </a:r>
            <a:r>
              <a:rPr lang="es-AR" b="1" dirty="0" err="1" smtClean="0">
                <a:latin typeface="+mn-lt"/>
              </a:rPr>
              <a:t>anastrazol</a:t>
            </a:r>
            <a:r>
              <a:rPr lang="es-AR" b="1" dirty="0" smtClean="0">
                <a:latin typeface="+mn-lt"/>
              </a:rPr>
              <a:t> no es efectivo tratamiento del cáncer de próstata andrógeno-insensible.</a:t>
            </a:r>
            <a:endParaRPr lang="en-US" b="1" dirty="0" smtClean="0">
              <a:latin typeface="+mn-lt"/>
            </a:endParaRPr>
          </a:p>
          <a:p>
            <a:endParaRPr lang="en-US" b="1" dirty="0" smtClean="0">
              <a:latin typeface="+mn-lt"/>
            </a:endParaRPr>
          </a:p>
          <a:p>
            <a:r>
              <a:rPr lang="es-AR" b="1" dirty="0" smtClean="0">
                <a:latin typeface="+mn-lt"/>
              </a:rPr>
              <a:t> </a:t>
            </a:r>
            <a:endParaRPr lang="en-US" b="1" dirty="0" smtClean="0">
              <a:latin typeface="+mn-lt"/>
            </a:endParaRPr>
          </a:p>
          <a:p>
            <a:endParaRPr lang="en-US" b="1" dirty="0" smtClean="0">
              <a:latin typeface="+mn-lt"/>
            </a:endParaRPr>
          </a:p>
          <a:p>
            <a:endParaRPr lang="en-US" b="1" dirty="0">
              <a:latin typeface="+mn-lt"/>
            </a:endParaRPr>
          </a:p>
        </p:txBody>
      </p:sp>
      <p:sp>
        <p:nvSpPr>
          <p:cNvPr id="8" name="Rectangle 116"/>
          <p:cNvSpPr/>
          <p:nvPr/>
        </p:nvSpPr>
        <p:spPr>
          <a:xfrm>
            <a:off x="0" y="0"/>
            <a:ext cx="9144000" cy="792163"/>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Larme 211"/>
          <p:cNvSpPr/>
          <p:nvPr/>
        </p:nvSpPr>
        <p:spPr>
          <a:xfrm>
            <a:off x="76200" y="152400"/>
            <a:ext cx="539750" cy="539750"/>
          </a:xfrm>
          <a:prstGeom prst="teardrop">
            <a:avLst/>
          </a:prstGeom>
          <a:solidFill>
            <a:srgbClr val="88AF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ZoneTexte 73"/>
          <p:cNvSpPr txBox="1">
            <a:spLocks noChangeArrowheads="1"/>
          </p:cNvSpPr>
          <p:nvPr/>
        </p:nvSpPr>
        <p:spPr bwMode="auto">
          <a:xfrm>
            <a:off x="642938" y="214313"/>
            <a:ext cx="8572500"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altLang="fr-FR" sz="2200" dirty="0" err="1" smtClean="0">
                <a:solidFill>
                  <a:srgbClr val="FAECD1"/>
                </a:solidFill>
                <a:latin typeface="Futura-CondensedLight"/>
              </a:rPr>
              <a:t>Clinical</a:t>
            </a:r>
            <a:r>
              <a:rPr lang="es-AR" altLang="fr-FR" sz="2200" dirty="0" smtClean="0">
                <a:solidFill>
                  <a:srgbClr val="FAECD1"/>
                </a:solidFill>
                <a:latin typeface="Futura-CondensedLight"/>
              </a:rPr>
              <a:t> </a:t>
            </a:r>
            <a:r>
              <a:rPr lang="es-AR" altLang="fr-FR" sz="2200" dirty="0" err="1" smtClean="0">
                <a:solidFill>
                  <a:srgbClr val="FAECD1"/>
                </a:solidFill>
                <a:latin typeface="Futura-CondensedLight"/>
              </a:rPr>
              <a:t>trials</a:t>
            </a:r>
            <a:r>
              <a:rPr lang="es-AR" altLang="fr-FR" sz="2200" dirty="0" smtClean="0">
                <a:solidFill>
                  <a:srgbClr val="FAECD1"/>
                </a:solidFill>
                <a:latin typeface="Futura-CondensedLight"/>
              </a:rPr>
              <a:t>: inhibidores de aromatasa de tercera generación</a:t>
            </a:r>
            <a:endParaRPr lang="es-AR" altLang="fr-FR" sz="2200" dirty="0">
              <a:solidFill>
                <a:srgbClr val="FAECD1"/>
              </a:solidFill>
              <a:latin typeface="Futura-Condensed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3"/>
          <a:srcRect l="24158" t="47851" r="58273" b="22851"/>
          <a:stretch>
            <a:fillRect/>
          </a:stretch>
        </p:blipFill>
        <p:spPr bwMode="auto">
          <a:xfrm>
            <a:off x="6000792" y="785794"/>
            <a:ext cx="2285984" cy="2143140"/>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l="24158" t="25390" r="29722" b="58008"/>
          <a:stretch>
            <a:fillRect/>
          </a:stretch>
        </p:blipFill>
        <p:spPr bwMode="auto">
          <a:xfrm>
            <a:off x="0" y="785794"/>
            <a:ext cx="6000760" cy="1214446"/>
          </a:xfrm>
          <a:prstGeom prst="rect">
            <a:avLst/>
          </a:prstGeom>
          <a:noFill/>
          <a:ln w="9525">
            <a:noFill/>
            <a:miter lim="800000"/>
            <a:headEnd/>
            <a:tailEnd/>
          </a:ln>
          <a:effectLst/>
        </p:spPr>
      </p:pic>
      <p:sp>
        <p:nvSpPr>
          <p:cNvPr id="7" name="6 CuadroTexto"/>
          <p:cNvSpPr txBox="1"/>
          <p:nvPr/>
        </p:nvSpPr>
        <p:spPr>
          <a:xfrm>
            <a:off x="0" y="2870200"/>
            <a:ext cx="9144000" cy="3416320"/>
          </a:xfrm>
          <a:prstGeom prst="rect">
            <a:avLst/>
          </a:prstGeom>
          <a:noFill/>
        </p:spPr>
        <p:txBody>
          <a:bodyPr wrap="square" rtlCol="0">
            <a:spAutoFit/>
          </a:bodyPr>
          <a:lstStyle/>
          <a:p>
            <a:r>
              <a:rPr lang="es-AR" b="1" dirty="0" smtClean="0">
                <a:latin typeface="+mn-lt"/>
              </a:rPr>
              <a:t>Estudio </a:t>
            </a:r>
            <a:r>
              <a:rPr lang="es-AR" b="1" dirty="0" err="1" smtClean="0">
                <a:latin typeface="+mn-lt"/>
              </a:rPr>
              <a:t>face</a:t>
            </a:r>
            <a:r>
              <a:rPr lang="es-AR" b="1" dirty="0" smtClean="0">
                <a:latin typeface="+mn-lt"/>
              </a:rPr>
              <a:t> II</a:t>
            </a:r>
          </a:p>
          <a:p>
            <a:r>
              <a:rPr lang="es-AR" b="1" u="sng" dirty="0" smtClean="0">
                <a:latin typeface="+mn-lt"/>
              </a:rPr>
              <a:t>Enrolamiento: </a:t>
            </a:r>
            <a:r>
              <a:rPr lang="es-AR" b="1" dirty="0" smtClean="0">
                <a:latin typeface="+mn-lt"/>
              </a:rPr>
              <a:t>43 hombres con carcinoma de próstata andrógeno-independiente entre 55-84</a:t>
            </a:r>
          </a:p>
          <a:p>
            <a:r>
              <a:rPr lang="es-AR" b="1" u="sng" dirty="0" smtClean="0">
                <a:latin typeface="+mn-lt"/>
              </a:rPr>
              <a:t>Tratamiento: </a:t>
            </a:r>
            <a:r>
              <a:rPr lang="es-AR" b="1" dirty="0" err="1" smtClean="0">
                <a:latin typeface="+mn-lt"/>
              </a:rPr>
              <a:t>Letrozol</a:t>
            </a:r>
            <a:r>
              <a:rPr lang="es-AR" b="1" dirty="0" smtClean="0">
                <a:latin typeface="+mn-lt"/>
              </a:rPr>
              <a:t> oral (2.5 mg al día) hasta progresión de la enfermedad o toxicidad de grado 3.</a:t>
            </a:r>
            <a:r>
              <a:rPr lang="es-AR" b="1" dirty="0" smtClean="0"/>
              <a:t> </a:t>
            </a:r>
            <a:r>
              <a:rPr lang="es-AR" b="1" dirty="0" smtClean="0">
                <a:latin typeface="+mn-lt"/>
              </a:rPr>
              <a:t>Se administraron 380 semanas de tratamiento a los 43 pacientes. </a:t>
            </a:r>
          </a:p>
          <a:p>
            <a:r>
              <a:rPr lang="es-AR" b="1" u="sng" dirty="0" smtClean="0">
                <a:latin typeface="+mn-lt"/>
              </a:rPr>
              <a:t>Seguimiento:</a:t>
            </a:r>
            <a:r>
              <a:rPr lang="es-AR" b="1" dirty="0" smtClean="0"/>
              <a:t> </a:t>
            </a:r>
            <a:r>
              <a:rPr lang="es-AR" b="1" dirty="0" smtClean="0">
                <a:latin typeface="+mn-lt"/>
              </a:rPr>
              <a:t>determinación de PSA, progresión de la enfermedad</a:t>
            </a:r>
          </a:p>
          <a:p>
            <a:r>
              <a:rPr lang="es-AR" b="1" u="sng" dirty="0" smtClean="0">
                <a:latin typeface="+mn-lt"/>
              </a:rPr>
              <a:t>Resultados: </a:t>
            </a:r>
            <a:r>
              <a:rPr lang="es-AR" b="1" dirty="0" smtClean="0">
                <a:latin typeface="+mn-lt"/>
              </a:rPr>
              <a:t>40 hombres abandonaron el tratamiento debido a la progresión de la enfermedad.</a:t>
            </a:r>
            <a:endParaRPr lang="es-AR" b="1" u="sng" dirty="0" smtClean="0">
              <a:latin typeface="+mn-lt"/>
            </a:endParaRPr>
          </a:p>
          <a:p>
            <a:r>
              <a:rPr lang="es-AR" b="1" dirty="0" smtClean="0">
                <a:latin typeface="+mn-lt"/>
              </a:rPr>
              <a:t>Solo 1 paciente respondió al tratamiento y tuvo una disminución del 50 % en PSA</a:t>
            </a:r>
          </a:p>
          <a:p>
            <a:r>
              <a:rPr lang="es-AR" b="1" dirty="0" smtClean="0">
                <a:latin typeface="+mn-lt"/>
              </a:rPr>
              <a:t>Otros 3 pacientes mostraron disminuciones menores al 50 % en los niveles séricos de PSA</a:t>
            </a:r>
          </a:p>
          <a:p>
            <a:r>
              <a:rPr lang="es-AR" b="1" dirty="0" smtClean="0">
                <a:latin typeface="+mn-lt"/>
              </a:rPr>
              <a:t>No hubo efectos adversos graves relacionados con el tratamiento</a:t>
            </a:r>
          </a:p>
          <a:p>
            <a:r>
              <a:rPr lang="es-AR" b="1" u="sng" dirty="0" smtClean="0">
                <a:latin typeface="+mn-lt"/>
              </a:rPr>
              <a:t>Conclusión: </a:t>
            </a:r>
            <a:r>
              <a:rPr lang="es-AR" b="1" dirty="0" smtClean="0">
                <a:latin typeface="+mn-lt"/>
              </a:rPr>
              <a:t>El </a:t>
            </a:r>
            <a:r>
              <a:rPr lang="es-AR" b="1" dirty="0" err="1" smtClean="0">
                <a:latin typeface="+mn-lt"/>
              </a:rPr>
              <a:t>letrozol</a:t>
            </a:r>
            <a:r>
              <a:rPr lang="es-AR" b="1" dirty="0" smtClean="0">
                <a:latin typeface="+mn-lt"/>
              </a:rPr>
              <a:t> no es efectivo para el tratamiento del cáncer de próstata andrógeno-insensible.</a:t>
            </a:r>
            <a:endParaRPr lang="en-US" b="1" dirty="0" smtClean="0">
              <a:latin typeface="+mn-lt"/>
            </a:endParaRPr>
          </a:p>
          <a:p>
            <a:endParaRPr lang="en-US" b="1" dirty="0">
              <a:latin typeface="+mn-lt"/>
            </a:endParaRPr>
          </a:p>
        </p:txBody>
      </p:sp>
      <p:sp>
        <p:nvSpPr>
          <p:cNvPr id="12" name="Rectangle 116"/>
          <p:cNvSpPr/>
          <p:nvPr/>
        </p:nvSpPr>
        <p:spPr>
          <a:xfrm>
            <a:off x="0" y="0"/>
            <a:ext cx="9144000" cy="792163"/>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Larme 211"/>
          <p:cNvSpPr/>
          <p:nvPr/>
        </p:nvSpPr>
        <p:spPr>
          <a:xfrm>
            <a:off x="76200" y="152400"/>
            <a:ext cx="539750" cy="539750"/>
          </a:xfrm>
          <a:prstGeom prst="teardrop">
            <a:avLst/>
          </a:prstGeom>
          <a:solidFill>
            <a:srgbClr val="88AF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ZoneTexte 73"/>
          <p:cNvSpPr txBox="1">
            <a:spLocks noChangeArrowheads="1"/>
          </p:cNvSpPr>
          <p:nvPr/>
        </p:nvSpPr>
        <p:spPr bwMode="auto">
          <a:xfrm>
            <a:off x="642938" y="214313"/>
            <a:ext cx="8572500"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altLang="fr-FR" sz="2200" dirty="0" err="1" smtClean="0">
                <a:solidFill>
                  <a:srgbClr val="FAECD1"/>
                </a:solidFill>
                <a:latin typeface="Futura-CondensedLight"/>
              </a:rPr>
              <a:t>Clinical</a:t>
            </a:r>
            <a:r>
              <a:rPr lang="es-AR" altLang="fr-FR" sz="2200" dirty="0" smtClean="0">
                <a:solidFill>
                  <a:srgbClr val="FAECD1"/>
                </a:solidFill>
                <a:latin typeface="Futura-CondensedLight"/>
              </a:rPr>
              <a:t> </a:t>
            </a:r>
            <a:r>
              <a:rPr lang="es-AR" altLang="fr-FR" sz="2200" dirty="0" err="1" smtClean="0">
                <a:solidFill>
                  <a:srgbClr val="FAECD1"/>
                </a:solidFill>
                <a:latin typeface="Futura-CondensedLight"/>
              </a:rPr>
              <a:t>trials</a:t>
            </a:r>
            <a:r>
              <a:rPr lang="es-AR" altLang="fr-FR" sz="2200" dirty="0" smtClean="0">
                <a:solidFill>
                  <a:srgbClr val="FAECD1"/>
                </a:solidFill>
                <a:latin typeface="Futura-CondensedLight"/>
              </a:rPr>
              <a:t>: inhibidores de aromatasa de tercera generación</a:t>
            </a:r>
            <a:endParaRPr lang="es-AR" altLang="fr-FR" sz="2200" dirty="0">
              <a:solidFill>
                <a:srgbClr val="FAECD1"/>
              </a:solidFill>
              <a:latin typeface="Futura-Condensed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25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6"/>
          <p:cNvSpPr/>
          <p:nvPr/>
        </p:nvSpPr>
        <p:spPr>
          <a:xfrm>
            <a:off x="0" y="0"/>
            <a:ext cx="9144000" cy="792163"/>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 name="Larme 211"/>
          <p:cNvSpPr/>
          <p:nvPr/>
        </p:nvSpPr>
        <p:spPr>
          <a:xfrm>
            <a:off x="76200" y="152400"/>
            <a:ext cx="539750" cy="539750"/>
          </a:xfrm>
          <a:prstGeom prst="teardrop">
            <a:avLst/>
          </a:prstGeom>
          <a:solidFill>
            <a:srgbClr val="88AF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 name="ZoneTexte 73"/>
          <p:cNvSpPr txBox="1">
            <a:spLocks noChangeArrowheads="1"/>
          </p:cNvSpPr>
          <p:nvPr/>
        </p:nvSpPr>
        <p:spPr bwMode="auto">
          <a:xfrm>
            <a:off x="642938" y="212031"/>
            <a:ext cx="85725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s-AR" altLang="fr-FR" sz="2200" dirty="0" err="1" smtClean="0">
                <a:solidFill>
                  <a:srgbClr val="FAECD1"/>
                </a:solidFill>
                <a:latin typeface="Futura-CondensedLight"/>
              </a:rPr>
              <a:t>Clinical</a:t>
            </a:r>
            <a:r>
              <a:rPr lang="es-AR" altLang="fr-FR" sz="2200" dirty="0" smtClean="0">
                <a:solidFill>
                  <a:srgbClr val="FAECD1"/>
                </a:solidFill>
                <a:latin typeface="Futura-CondensedLight"/>
              </a:rPr>
              <a:t> </a:t>
            </a:r>
            <a:r>
              <a:rPr lang="es-AR" altLang="fr-FR" sz="2200" dirty="0" err="1" smtClean="0">
                <a:solidFill>
                  <a:srgbClr val="FAECD1"/>
                </a:solidFill>
                <a:latin typeface="Futura-CondensedLight"/>
              </a:rPr>
              <a:t>trials</a:t>
            </a:r>
            <a:r>
              <a:rPr lang="es-AR" altLang="fr-FR" sz="2200" dirty="0" smtClean="0">
                <a:solidFill>
                  <a:srgbClr val="FAECD1"/>
                </a:solidFill>
                <a:latin typeface="Futura-CondensedLight"/>
              </a:rPr>
              <a:t>: antagonista del receptor de estrógeno</a:t>
            </a:r>
            <a:endParaRPr lang="es-AR" altLang="fr-FR" sz="2200" dirty="0">
              <a:solidFill>
                <a:srgbClr val="FAECD1"/>
              </a:solidFill>
              <a:latin typeface="Futura-CondensedLight"/>
            </a:endParaRPr>
          </a:p>
        </p:txBody>
      </p:sp>
      <p:pic>
        <p:nvPicPr>
          <p:cNvPr id="7" name="Picture 2"/>
          <p:cNvPicPr>
            <a:picLocks noChangeAspect="1" noChangeArrowheads="1"/>
          </p:cNvPicPr>
          <p:nvPr/>
        </p:nvPicPr>
        <p:blipFill>
          <a:blip r:embed="rId3"/>
          <a:srcRect l="3843" t="39062" r="32467" b="42383"/>
          <a:stretch>
            <a:fillRect/>
          </a:stretch>
        </p:blipFill>
        <p:spPr bwMode="auto">
          <a:xfrm>
            <a:off x="357158" y="857232"/>
            <a:ext cx="8286808" cy="1357322"/>
          </a:xfrm>
          <a:prstGeom prst="rect">
            <a:avLst/>
          </a:prstGeom>
          <a:noFill/>
          <a:ln w="9525">
            <a:noFill/>
            <a:miter lim="800000"/>
            <a:headEnd/>
            <a:tailEnd/>
          </a:ln>
          <a:effectLst/>
        </p:spPr>
      </p:pic>
      <p:sp>
        <p:nvSpPr>
          <p:cNvPr id="8" name="7 CuadroTexto"/>
          <p:cNvSpPr txBox="1"/>
          <p:nvPr/>
        </p:nvSpPr>
        <p:spPr>
          <a:xfrm>
            <a:off x="0" y="2214555"/>
            <a:ext cx="9144000" cy="2862322"/>
          </a:xfrm>
          <a:prstGeom prst="rect">
            <a:avLst/>
          </a:prstGeom>
          <a:noFill/>
        </p:spPr>
        <p:txBody>
          <a:bodyPr wrap="square" rtlCol="0">
            <a:spAutoFit/>
          </a:bodyPr>
          <a:lstStyle/>
          <a:p>
            <a:r>
              <a:rPr lang="es-AR" b="1" dirty="0" smtClean="0">
                <a:latin typeface="+mn-lt"/>
              </a:rPr>
              <a:t>Estudio </a:t>
            </a:r>
            <a:r>
              <a:rPr lang="es-AR" b="1" dirty="0" err="1" smtClean="0">
                <a:latin typeface="+mn-lt"/>
              </a:rPr>
              <a:t>face</a:t>
            </a:r>
            <a:r>
              <a:rPr lang="es-AR" b="1" dirty="0" smtClean="0">
                <a:latin typeface="+mn-lt"/>
              </a:rPr>
              <a:t> II</a:t>
            </a:r>
          </a:p>
          <a:p>
            <a:r>
              <a:rPr lang="es-AR" b="1" u="sng" dirty="0" smtClean="0">
                <a:latin typeface="+mn-lt"/>
              </a:rPr>
              <a:t>Enrolamiento: </a:t>
            </a:r>
            <a:r>
              <a:rPr lang="es-AR" b="1" dirty="0" smtClean="0">
                <a:latin typeface="+mn-lt"/>
              </a:rPr>
              <a:t>15 hombres con CaP andrógeno -independiente entre 58-80 años de edad</a:t>
            </a:r>
          </a:p>
          <a:p>
            <a:r>
              <a:rPr lang="es-AR" b="1" u="sng" dirty="0" smtClean="0">
                <a:latin typeface="+mn-lt"/>
              </a:rPr>
              <a:t>Tratamiento: </a:t>
            </a:r>
            <a:r>
              <a:rPr lang="es-AR" b="1" dirty="0" err="1" smtClean="0">
                <a:latin typeface="+mn-lt"/>
              </a:rPr>
              <a:t>Toremifeno</a:t>
            </a:r>
            <a:r>
              <a:rPr lang="es-AR" b="1" dirty="0" smtClean="0">
                <a:latin typeface="+mn-lt"/>
              </a:rPr>
              <a:t> 300 </a:t>
            </a:r>
            <a:r>
              <a:rPr lang="en-US" b="1" dirty="0" smtClean="0">
                <a:latin typeface="+mn-lt"/>
              </a:rPr>
              <a:t>mg/m2/d</a:t>
            </a:r>
            <a:r>
              <a:rPr lang="es-AR" b="1" dirty="0" smtClean="0">
                <a:latin typeface="+mn-lt"/>
              </a:rPr>
              <a:t> oral durante 13 semanas promedio (4-30 semanas)</a:t>
            </a:r>
          </a:p>
          <a:p>
            <a:r>
              <a:rPr lang="es-AR" b="1" u="sng" dirty="0" smtClean="0">
                <a:latin typeface="+mn-lt"/>
              </a:rPr>
              <a:t>Seguimiento: </a:t>
            </a:r>
            <a:r>
              <a:rPr lang="es-AR" b="1" dirty="0" smtClean="0">
                <a:latin typeface="+mn-lt"/>
              </a:rPr>
              <a:t>progresión de la enfermedad</a:t>
            </a:r>
          </a:p>
          <a:p>
            <a:r>
              <a:rPr lang="es-AR" b="1" u="sng" dirty="0" smtClean="0">
                <a:latin typeface="+mn-lt"/>
              </a:rPr>
              <a:t>Resultados: </a:t>
            </a:r>
            <a:r>
              <a:rPr lang="es-AR" b="1" dirty="0" smtClean="0">
                <a:latin typeface="+mn-lt"/>
              </a:rPr>
              <a:t>el tratamiento fue bien tolerado y la toxicidad fue media</a:t>
            </a:r>
          </a:p>
          <a:p>
            <a:r>
              <a:rPr lang="es-AR" b="1" dirty="0" smtClean="0">
                <a:latin typeface="+mn-lt"/>
              </a:rPr>
              <a:t>2 pacientes tuvieron toxicidad hepática grado 3, 1 tuvo hiperglucemia de grado III.</a:t>
            </a:r>
          </a:p>
          <a:p>
            <a:r>
              <a:rPr lang="es-AR" b="1" dirty="0" smtClean="0">
                <a:latin typeface="+mn-lt"/>
              </a:rPr>
              <a:t>No se demostraron respuestas objetivas</a:t>
            </a:r>
          </a:p>
          <a:p>
            <a:r>
              <a:rPr lang="es-AR" b="1" u="sng" dirty="0" smtClean="0">
                <a:latin typeface="+mn-lt"/>
              </a:rPr>
              <a:t>Conclusión: </a:t>
            </a:r>
            <a:r>
              <a:rPr lang="es-AR" b="1" dirty="0" smtClean="0">
                <a:latin typeface="+mn-lt"/>
              </a:rPr>
              <a:t>El </a:t>
            </a:r>
            <a:r>
              <a:rPr lang="es-AR" b="1" dirty="0" err="1" smtClean="0">
                <a:latin typeface="+mn-lt"/>
              </a:rPr>
              <a:t>toremifeno</a:t>
            </a:r>
            <a:r>
              <a:rPr lang="es-AR" b="1" dirty="0" smtClean="0">
                <a:latin typeface="+mn-lt"/>
              </a:rPr>
              <a:t> no es efectivo para el tratamiento del cáncer de próstata andrógeno-insensible.</a:t>
            </a:r>
            <a:endParaRPr lang="en-US" b="1" dirty="0" smtClean="0">
              <a:latin typeface="+mn-lt"/>
            </a:endParaRPr>
          </a:p>
          <a:p>
            <a:endParaRPr lang="en-US"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6"/>
          <p:cNvSpPr/>
          <p:nvPr/>
        </p:nvSpPr>
        <p:spPr>
          <a:xfrm>
            <a:off x="0" y="0"/>
            <a:ext cx="9144000" cy="792163"/>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 name="Larme 211"/>
          <p:cNvSpPr/>
          <p:nvPr/>
        </p:nvSpPr>
        <p:spPr>
          <a:xfrm>
            <a:off x="76200" y="152400"/>
            <a:ext cx="539750" cy="539750"/>
          </a:xfrm>
          <a:prstGeom prst="teardrop">
            <a:avLst/>
          </a:prstGeom>
          <a:solidFill>
            <a:srgbClr val="88AF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 name="ZoneTexte 73"/>
          <p:cNvSpPr txBox="1">
            <a:spLocks noChangeArrowheads="1"/>
          </p:cNvSpPr>
          <p:nvPr/>
        </p:nvSpPr>
        <p:spPr bwMode="auto">
          <a:xfrm>
            <a:off x="642938" y="212031"/>
            <a:ext cx="85725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s-AR" altLang="fr-FR" sz="2200" dirty="0" err="1" smtClean="0">
                <a:solidFill>
                  <a:srgbClr val="FAECD1"/>
                </a:solidFill>
                <a:latin typeface="Futura-CondensedLight"/>
              </a:rPr>
              <a:t>Clinical</a:t>
            </a:r>
            <a:r>
              <a:rPr lang="es-AR" altLang="fr-FR" sz="2200" dirty="0" smtClean="0">
                <a:solidFill>
                  <a:srgbClr val="FAECD1"/>
                </a:solidFill>
                <a:latin typeface="Futura-CondensedLight"/>
              </a:rPr>
              <a:t> </a:t>
            </a:r>
            <a:r>
              <a:rPr lang="es-AR" altLang="fr-FR" sz="2200" dirty="0" err="1" smtClean="0">
                <a:solidFill>
                  <a:srgbClr val="FAECD1"/>
                </a:solidFill>
                <a:latin typeface="Futura-CondensedLight"/>
              </a:rPr>
              <a:t>trials</a:t>
            </a:r>
            <a:r>
              <a:rPr lang="es-AR" altLang="fr-FR" sz="2200" dirty="0" smtClean="0">
                <a:solidFill>
                  <a:srgbClr val="FAECD1"/>
                </a:solidFill>
                <a:latin typeface="Futura-CondensedLight"/>
              </a:rPr>
              <a:t>: inhibidores de aromatasa en pacientes obesos</a:t>
            </a:r>
            <a:endParaRPr lang="es-AR" altLang="fr-FR" sz="2200" dirty="0">
              <a:solidFill>
                <a:srgbClr val="FAECD1"/>
              </a:solidFill>
              <a:latin typeface="Futura-CondensedLight"/>
            </a:endParaRPr>
          </a:p>
        </p:txBody>
      </p:sp>
      <p:pic>
        <p:nvPicPr>
          <p:cNvPr id="7" name="Picture 4"/>
          <p:cNvPicPr>
            <a:picLocks noChangeAspect="1" noChangeArrowheads="1"/>
          </p:cNvPicPr>
          <p:nvPr/>
        </p:nvPicPr>
        <p:blipFill>
          <a:blip r:embed="rId2"/>
          <a:srcRect l="14275" t="9765" r="36859" b="72657"/>
          <a:stretch>
            <a:fillRect/>
          </a:stretch>
        </p:blipFill>
        <p:spPr bwMode="auto">
          <a:xfrm>
            <a:off x="0" y="888562"/>
            <a:ext cx="5143504" cy="1040240"/>
          </a:xfrm>
          <a:prstGeom prst="rect">
            <a:avLst/>
          </a:prstGeom>
          <a:noFill/>
          <a:ln w="9525">
            <a:noFill/>
            <a:miter lim="800000"/>
            <a:headEnd/>
            <a:tailEnd/>
          </a:ln>
          <a:effectLst/>
        </p:spPr>
      </p:pic>
      <p:pic>
        <p:nvPicPr>
          <p:cNvPr id="8" name="Picture 5"/>
          <p:cNvPicPr>
            <a:picLocks noChangeAspect="1" noChangeArrowheads="1"/>
          </p:cNvPicPr>
          <p:nvPr/>
        </p:nvPicPr>
        <p:blipFill>
          <a:blip r:embed="rId3"/>
          <a:srcRect l="24158" t="28320" r="34114" b="54102"/>
          <a:stretch>
            <a:fillRect/>
          </a:stretch>
        </p:blipFill>
        <p:spPr bwMode="auto">
          <a:xfrm>
            <a:off x="4929190" y="821505"/>
            <a:ext cx="4071998" cy="964421"/>
          </a:xfrm>
          <a:prstGeom prst="rect">
            <a:avLst/>
          </a:prstGeom>
          <a:noFill/>
          <a:ln w="9525">
            <a:noFill/>
            <a:miter lim="800000"/>
            <a:headEnd/>
            <a:tailEnd/>
          </a:ln>
          <a:effectLst/>
        </p:spPr>
      </p:pic>
      <p:pic>
        <p:nvPicPr>
          <p:cNvPr id="10241" name="Picture 1"/>
          <p:cNvPicPr>
            <a:picLocks noChangeAspect="1" noChangeArrowheads="1"/>
          </p:cNvPicPr>
          <p:nvPr/>
        </p:nvPicPr>
        <p:blipFill>
          <a:blip r:embed="rId4"/>
          <a:srcRect l="8236" t="31250" r="36859" b="54102"/>
          <a:stretch>
            <a:fillRect/>
          </a:stretch>
        </p:blipFill>
        <p:spPr bwMode="auto">
          <a:xfrm>
            <a:off x="2857488" y="1785926"/>
            <a:ext cx="5500694" cy="825104"/>
          </a:xfrm>
          <a:prstGeom prst="rect">
            <a:avLst/>
          </a:prstGeom>
          <a:noFill/>
          <a:ln w="9525">
            <a:noFill/>
            <a:miter lim="800000"/>
            <a:headEnd/>
            <a:tailEnd/>
          </a:ln>
          <a:effectLst/>
        </p:spPr>
      </p:pic>
      <p:sp>
        <p:nvSpPr>
          <p:cNvPr id="10" name="9 Rectángulo"/>
          <p:cNvSpPr/>
          <p:nvPr/>
        </p:nvSpPr>
        <p:spPr>
          <a:xfrm>
            <a:off x="71406" y="2571744"/>
            <a:ext cx="9001156" cy="2031325"/>
          </a:xfrm>
          <a:prstGeom prst="rect">
            <a:avLst/>
          </a:prstGeom>
        </p:spPr>
        <p:txBody>
          <a:bodyPr wrap="square">
            <a:spAutoFit/>
          </a:bodyPr>
          <a:lstStyle/>
          <a:p>
            <a:r>
              <a:rPr lang="es-AR" b="1" dirty="0" smtClean="0">
                <a:latin typeface="+mn-lt"/>
              </a:rPr>
              <a:t>3 estudios fase II</a:t>
            </a:r>
          </a:p>
          <a:p>
            <a:r>
              <a:rPr lang="es-AR" b="1" u="sng" dirty="0" smtClean="0">
                <a:latin typeface="+mn-lt"/>
              </a:rPr>
              <a:t>Enrolamiento: </a:t>
            </a:r>
            <a:r>
              <a:rPr lang="es-AR" b="1" dirty="0" smtClean="0">
                <a:latin typeface="+mn-lt"/>
              </a:rPr>
              <a:t>hombres obesos </a:t>
            </a:r>
            <a:r>
              <a:rPr lang="es-AR" b="1" dirty="0" smtClean="0">
                <a:latin typeface="+mn-lt"/>
              </a:rPr>
              <a:t>con </a:t>
            </a:r>
            <a:r>
              <a:rPr lang="es-AR" b="1" dirty="0" err="1" smtClean="0">
                <a:latin typeface="+mn-lt"/>
              </a:rPr>
              <a:t>hipogonadismo</a:t>
            </a:r>
            <a:r>
              <a:rPr lang="es-AR" b="1" dirty="0" smtClean="0">
                <a:latin typeface="+mn-lt"/>
              </a:rPr>
              <a:t> y </a:t>
            </a:r>
            <a:r>
              <a:rPr lang="es-AR" b="1" dirty="0" smtClean="0">
                <a:latin typeface="+mn-lt"/>
              </a:rPr>
              <a:t>obesidad </a:t>
            </a:r>
            <a:r>
              <a:rPr lang="es-AR" b="1" dirty="0" smtClean="0">
                <a:latin typeface="+mn-lt"/>
              </a:rPr>
              <a:t>mórbida (IMC corporal elevado, mayor a 39)</a:t>
            </a:r>
          </a:p>
          <a:p>
            <a:r>
              <a:rPr lang="es-AR" b="1" u="sng" dirty="0" smtClean="0">
                <a:latin typeface="+mn-lt"/>
              </a:rPr>
              <a:t>Tratamiento: </a:t>
            </a:r>
            <a:r>
              <a:rPr lang="es-AR" b="1" dirty="0" err="1" smtClean="0">
                <a:latin typeface="+mn-lt"/>
              </a:rPr>
              <a:t>letrozol</a:t>
            </a:r>
            <a:r>
              <a:rPr lang="es-AR" b="1" dirty="0" smtClean="0">
                <a:latin typeface="+mn-lt"/>
              </a:rPr>
              <a:t> o </a:t>
            </a:r>
            <a:r>
              <a:rPr lang="es-AR" b="1" dirty="0" err="1" smtClean="0">
                <a:latin typeface="+mn-lt"/>
              </a:rPr>
              <a:t>testolactona</a:t>
            </a:r>
            <a:endParaRPr lang="es-AR" b="1" dirty="0" smtClean="0">
              <a:latin typeface="+mn-lt"/>
            </a:endParaRPr>
          </a:p>
          <a:p>
            <a:r>
              <a:rPr lang="es-AR" b="1" u="sng" dirty="0" smtClean="0">
                <a:latin typeface="+mn-lt"/>
              </a:rPr>
              <a:t>Seguimiento: </a:t>
            </a:r>
            <a:r>
              <a:rPr lang="es-AR" b="1" dirty="0" smtClean="0">
                <a:latin typeface="+mn-lt"/>
              </a:rPr>
              <a:t>mediciones de hormonas esteroideas en sangre</a:t>
            </a:r>
          </a:p>
          <a:p>
            <a:r>
              <a:rPr lang="es-AR" b="1" u="sng" dirty="0" smtClean="0">
                <a:latin typeface="+mn-lt"/>
              </a:rPr>
              <a:t>Resultados: </a:t>
            </a:r>
            <a:r>
              <a:rPr lang="es-AR" b="1" dirty="0" smtClean="0">
                <a:latin typeface="+mn-lt"/>
              </a:rPr>
              <a:t>El tratamiento dio como resultado la normalización de los niveles de testosterona en todos los sujetos, y una disminución de los niveles de estradiol. </a:t>
            </a:r>
            <a:endParaRPr lang="en-US" b="1" dirty="0">
              <a:latin typeface="+mn-lt"/>
            </a:endParaRPr>
          </a:p>
        </p:txBody>
      </p:sp>
      <p:sp>
        <p:nvSpPr>
          <p:cNvPr id="13" name="12 Rectángulo"/>
          <p:cNvSpPr/>
          <p:nvPr/>
        </p:nvSpPr>
        <p:spPr>
          <a:xfrm>
            <a:off x="4214778" y="4960822"/>
            <a:ext cx="4929222" cy="1754326"/>
          </a:xfrm>
          <a:prstGeom prst="rect">
            <a:avLst/>
          </a:prstGeom>
        </p:spPr>
        <p:txBody>
          <a:bodyPr wrap="square">
            <a:spAutoFit/>
          </a:bodyPr>
          <a:lstStyle/>
          <a:p>
            <a:r>
              <a:rPr lang="es-AR" b="1" dirty="0" smtClean="0">
                <a:latin typeface="+mn-lt"/>
              </a:rPr>
              <a:t>Estudio </a:t>
            </a:r>
            <a:r>
              <a:rPr lang="es-AR" b="1" dirty="0" err="1" smtClean="0">
                <a:latin typeface="+mn-lt"/>
              </a:rPr>
              <a:t>face</a:t>
            </a:r>
            <a:r>
              <a:rPr lang="es-AR" b="1" dirty="0" smtClean="0">
                <a:latin typeface="+mn-lt"/>
              </a:rPr>
              <a:t> IV</a:t>
            </a:r>
          </a:p>
          <a:p>
            <a:r>
              <a:rPr lang="es-AR" b="1" u="sng" dirty="0" smtClean="0">
                <a:latin typeface="+mn-lt"/>
              </a:rPr>
              <a:t>Enrolamiento:</a:t>
            </a:r>
            <a:r>
              <a:rPr lang="es-AR" b="1" dirty="0" smtClean="0">
                <a:latin typeface="+mn-lt"/>
              </a:rPr>
              <a:t>  Hombres con </a:t>
            </a:r>
            <a:r>
              <a:rPr lang="es-AR" b="1" dirty="0" err="1" smtClean="0">
                <a:latin typeface="+mn-lt"/>
              </a:rPr>
              <a:t>Hipogonadismo</a:t>
            </a:r>
            <a:r>
              <a:rPr lang="es-AR" b="1" dirty="0" smtClean="0">
                <a:latin typeface="+mn-lt"/>
              </a:rPr>
              <a:t> y obesidad severa</a:t>
            </a:r>
          </a:p>
          <a:p>
            <a:r>
              <a:rPr lang="es-AR" b="1" u="sng" dirty="0" smtClean="0">
                <a:latin typeface="+mn-lt"/>
              </a:rPr>
              <a:t>Tratamiento: </a:t>
            </a:r>
            <a:r>
              <a:rPr lang="es-AR" b="1" dirty="0" err="1" smtClean="0">
                <a:latin typeface="+mn-lt"/>
              </a:rPr>
              <a:t>anastrazol</a:t>
            </a:r>
            <a:r>
              <a:rPr lang="es-AR" b="1" dirty="0" smtClean="0">
                <a:latin typeface="+mn-lt"/>
              </a:rPr>
              <a:t> y perdida de peso</a:t>
            </a:r>
          </a:p>
          <a:p>
            <a:r>
              <a:rPr lang="es-AR" b="1" dirty="0" smtClean="0">
                <a:latin typeface="+mn-lt"/>
              </a:rPr>
              <a:t>Actualmente reclutando, sin resultados reportados</a:t>
            </a:r>
            <a:endParaRPr lang="en-US" b="1" dirty="0">
              <a:latin typeface="+mn-lt"/>
            </a:endParaRPr>
          </a:p>
        </p:txBody>
      </p:sp>
      <p:pic>
        <p:nvPicPr>
          <p:cNvPr id="10242" name="Picture 2"/>
          <p:cNvPicPr>
            <a:picLocks noChangeAspect="1" noChangeArrowheads="1"/>
          </p:cNvPicPr>
          <p:nvPr/>
        </p:nvPicPr>
        <p:blipFill>
          <a:blip r:embed="rId5"/>
          <a:srcRect l="3843" t="10742" r="40703" b="61914"/>
          <a:stretch>
            <a:fillRect/>
          </a:stretch>
        </p:blipFill>
        <p:spPr bwMode="auto">
          <a:xfrm>
            <a:off x="0" y="5000636"/>
            <a:ext cx="4143404" cy="11486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5"/>
          <p:cNvSpPr/>
          <p:nvPr/>
        </p:nvSpPr>
        <p:spPr>
          <a:xfrm>
            <a:off x="0" y="-24"/>
            <a:ext cx="9144000" cy="714375"/>
          </a:xfrm>
          <a:prstGeom prst="rect">
            <a:avLst/>
          </a:prstGeom>
          <a:solidFill>
            <a:srgbClr val="495B64"/>
          </a:solidFill>
          <a:ln>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495B64"/>
              </a:solidFill>
            </a:endParaRPr>
          </a:p>
        </p:txBody>
      </p:sp>
      <p:sp>
        <p:nvSpPr>
          <p:cNvPr id="5" name="Text Box 2">
            <a:extLst>
              <a:ext uri="{FF2B5EF4-FFF2-40B4-BE49-F238E27FC236}"/>
            </a:extLst>
          </p:cNvPr>
          <p:cNvSpPr txBox="1">
            <a:spLocks noChangeArrowheads="1"/>
          </p:cNvSpPr>
          <p:nvPr/>
        </p:nvSpPr>
        <p:spPr bwMode="auto">
          <a:xfrm>
            <a:off x="0" y="-24"/>
            <a:ext cx="9144000" cy="64611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Clr>
                <a:srgbClr val="000000"/>
              </a:buClr>
              <a:buFont typeface="Times New Roman" panose="02020603050405020304" pitchFamily="18" charset="0"/>
              <a:buNone/>
            </a:pPr>
            <a:r>
              <a:rPr lang="en-US" altLang="es-AR" sz="3600" b="1">
                <a:solidFill>
                  <a:srgbClr val="FDEADA"/>
                </a:solidFill>
                <a:latin typeface="Futura-CondensedLight"/>
              </a:rPr>
              <a:t>AGRADECIMIENTOS</a:t>
            </a:r>
          </a:p>
        </p:txBody>
      </p:sp>
      <p:sp>
        <p:nvSpPr>
          <p:cNvPr id="50180" name="6 CuadroTexto"/>
          <p:cNvSpPr txBox="1">
            <a:spLocks noChangeArrowheads="1"/>
          </p:cNvSpPr>
          <p:nvPr/>
        </p:nvSpPr>
        <p:spPr bwMode="auto">
          <a:xfrm>
            <a:off x="0" y="3714752"/>
            <a:ext cx="2786063" cy="332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AR" altLang="es-AR" sz="1400" b="1" dirty="0"/>
              <a:t>Laboratorio de Oncología Molecular y Nuevos Blancos Terapéuticos-IBYME CONICET</a:t>
            </a:r>
          </a:p>
          <a:p>
            <a:pPr algn="ctr" eaLnBrk="1" hangingPunct="1">
              <a:spcBef>
                <a:spcPct val="0"/>
              </a:spcBef>
              <a:buFontTx/>
              <a:buNone/>
            </a:pPr>
            <a:r>
              <a:rPr lang="es-AR" altLang="es-AR" sz="1400" dirty="0"/>
              <a:t>Dra. Adriana De </a:t>
            </a:r>
            <a:r>
              <a:rPr lang="es-AR" altLang="es-AR" sz="1400" dirty="0" err="1"/>
              <a:t>Siervi</a:t>
            </a:r>
            <a:endParaRPr lang="es-AR" altLang="es-AR" sz="1400" dirty="0"/>
          </a:p>
          <a:p>
            <a:pPr algn="ctr" eaLnBrk="1" hangingPunct="1">
              <a:spcBef>
                <a:spcPct val="0"/>
              </a:spcBef>
              <a:buFontTx/>
              <a:buNone/>
            </a:pPr>
            <a:r>
              <a:rPr lang="es-AR" altLang="es-AR" sz="1400" dirty="0"/>
              <a:t>Dra. Paola De Luca</a:t>
            </a:r>
          </a:p>
          <a:p>
            <a:pPr algn="ctr" eaLnBrk="1" hangingPunct="1">
              <a:spcBef>
                <a:spcPct val="0"/>
              </a:spcBef>
              <a:buFontTx/>
              <a:buNone/>
            </a:pPr>
            <a:r>
              <a:rPr lang="es-AR" altLang="es-AR" sz="1400" dirty="0"/>
              <a:t>Dra. </a:t>
            </a:r>
            <a:r>
              <a:rPr lang="es-AR" altLang="es-AR" sz="1400" dirty="0" err="1"/>
              <a:t>Flavia</a:t>
            </a:r>
            <a:r>
              <a:rPr lang="es-AR" altLang="es-AR" sz="1400" dirty="0"/>
              <a:t> </a:t>
            </a:r>
            <a:r>
              <a:rPr lang="es-AR" altLang="es-AR" sz="1400" dirty="0" err="1"/>
              <a:t>Piccioni</a:t>
            </a:r>
            <a:endParaRPr lang="es-AR" altLang="es-AR" sz="1400" dirty="0"/>
          </a:p>
          <a:p>
            <a:pPr algn="ctr" eaLnBrk="1" hangingPunct="1">
              <a:spcBef>
                <a:spcPct val="0"/>
              </a:spcBef>
              <a:buFontTx/>
              <a:buNone/>
            </a:pPr>
            <a:r>
              <a:rPr lang="es-AR" altLang="es-AR" sz="1400" dirty="0"/>
              <a:t>Lic. Nicolás Dalton</a:t>
            </a:r>
          </a:p>
          <a:p>
            <a:pPr algn="ctr" eaLnBrk="1" hangingPunct="1">
              <a:spcBef>
                <a:spcPct val="0"/>
              </a:spcBef>
              <a:buFontTx/>
              <a:buNone/>
            </a:pPr>
            <a:r>
              <a:rPr lang="es-AR" altLang="es-AR" sz="1400" dirty="0"/>
              <a:t>Lic. Cintia Massillo</a:t>
            </a:r>
          </a:p>
          <a:p>
            <a:pPr algn="ctr" eaLnBrk="1" hangingPunct="1">
              <a:spcBef>
                <a:spcPct val="0"/>
              </a:spcBef>
              <a:buFontTx/>
              <a:buNone/>
            </a:pPr>
            <a:r>
              <a:rPr lang="es-AR" altLang="es-AR" sz="1400" dirty="0" err="1" smtClean="0"/>
              <a:t>Med</a:t>
            </a:r>
            <a:r>
              <a:rPr lang="es-AR" altLang="es-AR" sz="1400" dirty="0"/>
              <a:t>. Georgina </a:t>
            </a:r>
            <a:r>
              <a:rPr lang="es-AR" altLang="es-AR" sz="1400" dirty="0" err="1"/>
              <a:t>Scalise</a:t>
            </a:r>
            <a:endParaRPr lang="es-AR" altLang="es-AR" sz="1400" dirty="0"/>
          </a:p>
          <a:p>
            <a:pPr algn="ctr" eaLnBrk="1" hangingPunct="1">
              <a:spcBef>
                <a:spcPct val="0"/>
              </a:spcBef>
              <a:buFontTx/>
              <a:buNone/>
            </a:pPr>
            <a:r>
              <a:rPr lang="es-AR" altLang="es-AR" sz="1400" dirty="0"/>
              <a:t>Lic. Paula Farré</a:t>
            </a:r>
          </a:p>
          <a:p>
            <a:pPr algn="ctr" eaLnBrk="1" hangingPunct="1">
              <a:spcBef>
                <a:spcPct val="0"/>
              </a:spcBef>
              <a:buFontTx/>
              <a:buNone/>
            </a:pPr>
            <a:r>
              <a:rPr lang="es-AR" altLang="es-AR" sz="1400" dirty="0" smtClean="0"/>
              <a:t>Lic. </a:t>
            </a:r>
            <a:r>
              <a:rPr lang="es-AR" altLang="es-AR" sz="1400" dirty="0"/>
              <a:t>Rocío </a:t>
            </a:r>
            <a:r>
              <a:rPr lang="es-AR" altLang="es-AR" sz="1400" dirty="0" err="1"/>
              <a:t>Duca</a:t>
            </a:r>
            <a:endParaRPr lang="es-AR" altLang="es-AR" sz="1400" dirty="0"/>
          </a:p>
          <a:p>
            <a:pPr algn="ctr" eaLnBrk="1" hangingPunct="1">
              <a:spcBef>
                <a:spcPct val="0"/>
              </a:spcBef>
              <a:buFontTx/>
              <a:buNone/>
            </a:pPr>
            <a:r>
              <a:rPr lang="es-AR" altLang="es-AR" sz="1400" dirty="0" err="1"/>
              <a:t>Est.</a:t>
            </a:r>
            <a:r>
              <a:rPr lang="es-AR" altLang="es-AR" sz="1400" dirty="0"/>
              <a:t> Karen Graña</a:t>
            </a:r>
          </a:p>
          <a:p>
            <a:pPr algn="ctr" eaLnBrk="1" hangingPunct="1">
              <a:spcBef>
                <a:spcPct val="0"/>
              </a:spcBef>
              <a:buFontTx/>
              <a:buNone/>
            </a:pPr>
            <a:r>
              <a:rPr lang="es-AR" altLang="es-AR" sz="1400" dirty="0" err="1"/>
              <a:t>Est.</a:t>
            </a:r>
            <a:r>
              <a:rPr lang="es-AR" altLang="es-AR" sz="1400" dirty="0"/>
              <a:t> Camila </a:t>
            </a:r>
            <a:r>
              <a:rPr lang="es-AR" altLang="es-AR" sz="1400" dirty="0" err="1"/>
              <a:t>Zaslavsky</a:t>
            </a:r>
            <a:endParaRPr lang="es-AR" altLang="es-AR" sz="1400" dirty="0"/>
          </a:p>
          <a:p>
            <a:pPr algn="ctr" eaLnBrk="1" hangingPunct="1">
              <a:spcBef>
                <a:spcPct val="0"/>
              </a:spcBef>
              <a:buFontTx/>
              <a:buNone/>
            </a:pPr>
            <a:r>
              <a:rPr lang="es-AR" altLang="es-AR" sz="1400" b="1" dirty="0"/>
              <a:t> </a:t>
            </a:r>
          </a:p>
          <a:p>
            <a:pPr algn="ctr" eaLnBrk="1" hangingPunct="1">
              <a:spcBef>
                <a:spcPct val="0"/>
              </a:spcBef>
              <a:buFontTx/>
              <a:buNone/>
            </a:pPr>
            <a:endParaRPr lang="es-AR" altLang="es-AR" sz="1400" b="1" dirty="0"/>
          </a:p>
        </p:txBody>
      </p:sp>
      <p:pic>
        <p:nvPicPr>
          <p:cNvPr id="50181"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286644" y="1000108"/>
            <a:ext cx="1500187" cy="1008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2"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15008" y="928670"/>
            <a:ext cx="1223963"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3"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357950" y="2214554"/>
            <a:ext cx="1951037" cy="827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4" name="Picture 7"/>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714343" y="3357562"/>
            <a:ext cx="1238250"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8" name="Picture 2" descr="http://www.ibyme.org.ar/images/logo-ibyme_fibyme.jpg"/>
          <p:cNvPicPr>
            <a:picLocks noChangeAspect="1" noChangeArrowheads="1"/>
          </p:cNvPicPr>
          <p:nvPr/>
        </p:nvPicPr>
        <p:blipFill>
          <a:blip r:embed="rId6">
            <a:extLst>
              <a:ext uri="{28A0092B-C50C-407E-A947-70E740481C1C}">
                <a14:useLocalDpi xmlns="" xmlns:a14="http://schemas.microsoft.com/office/drawing/2010/main" val="0"/>
              </a:ext>
            </a:extLst>
          </a:blip>
          <a:srcRect t="13686" b="11044"/>
          <a:stretch>
            <a:fillRect/>
          </a:stretch>
        </p:blipFill>
        <p:spPr bwMode="auto">
          <a:xfrm>
            <a:off x="2786050" y="3857628"/>
            <a:ext cx="1470025" cy="785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91" name="Picture 4" descr="Inicio"/>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481775" y="4429132"/>
            <a:ext cx="1703387" cy="1116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3" name="Picture 1" descr="C:\Users\Cintia\Downloads\Lab De Siervi 4.jpg"/>
          <p:cNvPicPr>
            <a:picLocks noChangeAspect="1" noChangeArrowheads="1"/>
          </p:cNvPicPr>
          <p:nvPr/>
        </p:nvPicPr>
        <p:blipFill>
          <a:blip r:embed="rId8" cstate="print"/>
          <a:srcRect/>
          <a:stretch>
            <a:fillRect/>
          </a:stretch>
        </p:blipFill>
        <p:spPr bwMode="auto">
          <a:xfrm>
            <a:off x="71406" y="785794"/>
            <a:ext cx="5218405" cy="292895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6"/>
          <p:cNvSpPr/>
          <p:nvPr/>
        </p:nvSpPr>
        <p:spPr>
          <a:xfrm>
            <a:off x="0" y="0"/>
            <a:ext cx="9144000" cy="785813"/>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 name="Larme 211"/>
          <p:cNvSpPr/>
          <p:nvPr/>
        </p:nvSpPr>
        <p:spPr>
          <a:xfrm>
            <a:off x="76200" y="152400"/>
            <a:ext cx="539750" cy="539750"/>
          </a:xfrm>
          <a:prstGeom prst="teardrop">
            <a:avLst/>
          </a:prstGeom>
          <a:solidFill>
            <a:srgbClr val="88AF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100" name="ZoneTexte 73"/>
          <p:cNvSpPr txBox="1">
            <a:spLocks noChangeArrowheads="1"/>
          </p:cNvSpPr>
          <p:nvPr/>
        </p:nvSpPr>
        <p:spPr bwMode="auto">
          <a:xfrm>
            <a:off x="571500" y="47625"/>
            <a:ext cx="85725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4000">
                <a:solidFill>
                  <a:srgbClr val="FAECD1"/>
                </a:solidFill>
                <a:latin typeface="Futura-CondensedLight"/>
              </a:rPr>
              <a:t>Cáncer de Próstata (CaP)</a:t>
            </a:r>
          </a:p>
        </p:txBody>
      </p:sp>
      <p:sp>
        <p:nvSpPr>
          <p:cNvPr id="4101" name="AutoShape 2" descr="Resultado de imagen para muñequitos hombre y muj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altLang="es-AR" sz="1800"/>
          </a:p>
        </p:txBody>
      </p:sp>
      <p:sp>
        <p:nvSpPr>
          <p:cNvPr id="4102" name="AutoShape 4" descr="Resultado de imagen para muñequitos hombre y muj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altLang="es-AR" sz="1800"/>
          </a:p>
        </p:txBody>
      </p:sp>
      <p:sp>
        <p:nvSpPr>
          <p:cNvPr id="4103" name="AutoShape 6" descr="Resultado de imagen para muñequitos hombre y muj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altLang="es-AR" sz="1800"/>
          </a:p>
        </p:txBody>
      </p:sp>
      <p:sp>
        <p:nvSpPr>
          <p:cNvPr id="8" name="Title 1"/>
          <p:cNvSpPr txBox="1">
            <a:spLocks/>
          </p:cNvSpPr>
          <p:nvPr/>
        </p:nvSpPr>
        <p:spPr bwMode="auto">
          <a:xfrm>
            <a:off x="1000125" y="919163"/>
            <a:ext cx="4071938"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s-AR" altLang="es-AR" sz="1600" b="1">
                <a:latin typeface="Futura-CondensedLight"/>
              </a:rPr>
              <a:t>Incidencia y mortalidad en el mundo</a:t>
            </a:r>
          </a:p>
        </p:txBody>
      </p:sp>
      <p:pic>
        <p:nvPicPr>
          <p:cNvPr id="10" name="Picture 9"/>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41300" y="1584325"/>
            <a:ext cx="3759200" cy="394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5"/>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4568825" y="2351088"/>
            <a:ext cx="3797300" cy="397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13 Rectángulo"/>
          <p:cNvSpPr/>
          <p:nvPr/>
        </p:nvSpPr>
        <p:spPr>
          <a:xfrm>
            <a:off x="1071563" y="1795463"/>
            <a:ext cx="2143125" cy="285750"/>
          </a:xfrm>
          <a:prstGeom prst="rect">
            <a:avLst/>
          </a:prstGeom>
          <a:noFill/>
          <a:ln>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sz="900" b="1" dirty="0">
              <a:solidFill>
                <a:schemeClr val="tx1"/>
              </a:solidFill>
              <a:latin typeface="Futura-CondensedLight"/>
            </a:endParaRPr>
          </a:p>
          <a:p>
            <a:pPr algn="ctr" eaLnBrk="1" fontAlgn="auto" hangingPunct="1">
              <a:spcBef>
                <a:spcPts val="0"/>
              </a:spcBef>
              <a:spcAft>
                <a:spcPts val="0"/>
              </a:spcAft>
              <a:defRPr/>
            </a:pPr>
            <a:endParaRPr lang="es-AR" sz="1000" b="1" dirty="0">
              <a:solidFill>
                <a:schemeClr val="tx1"/>
              </a:solidFill>
              <a:latin typeface="Futura-CondensedLight"/>
            </a:endParaRPr>
          </a:p>
        </p:txBody>
      </p:sp>
      <p:sp>
        <p:nvSpPr>
          <p:cNvPr id="15" name="14 Rectángulo"/>
          <p:cNvSpPr/>
          <p:nvPr/>
        </p:nvSpPr>
        <p:spPr>
          <a:xfrm>
            <a:off x="5357813" y="2338388"/>
            <a:ext cx="2143125" cy="285750"/>
          </a:xfrm>
          <a:prstGeom prst="rect">
            <a:avLst/>
          </a:prstGeom>
          <a:noFill/>
          <a:ln>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sz="900" b="1" dirty="0">
              <a:solidFill>
                <a:schemeClr val="tx1"/>
              </a:solidFill>
              <a:latin typeface="Futura-CondensedLight"/>
            </a:endParaRPr>
          </a:p>
          <a:p>
            <a:pPr algn="ctr" eaLnBrk="1" fontAlgn="auto" hangingPunct="1">
              <a:spcBef>
                <a:spcPts val="0"/>
              </a:spcBef>
              <a:spcAft>
                <a:spcPts val="0"/>
              </a:spcAft>
              <a:defRPr/>
            </a:pPr>
            <a:endParaRPr lang="es-AR" sz="1000" b="1" dirty="0">
              <a:solidFill>
                <a:schemeClr val="tx1"/>
              </a:solidFill>
              <a:latin typeface="Futura-CondensedLight"/>
            </a:endParaRPr>
          </a:p>
        </p:txBody>
      </p:sp>
      <p:sp>
        <p:nvSpPr>
          <p:cNvPr id="16" name="Title 1"/>
          <p:cNvSpPr txBox="1">
            <a:spLocks/>
          </p:cNvSpPr>
          <p:nvPr/>
        </p:nvSpPr>
        <p:spPr bwMode="auto">
          <a:xfrm>
            <a:off x="5072063" y="1571625"/>
            <a:ext cx="4071937" cy="795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s-AR" altLang="es-AR" sz="1600" b="1">
                <a:latin typeface="Futura-CondensedLight"/>
              </a:rPr>
              <a:t>Incidencia y mortalidad en Argentina</a:t>
            </a:r>
          </a:p>
        </p:txBody>
      </p:sp>
      <p:sp>
        <p:nvSpPr>
          <p:cNvPr id="18" name="17 CuadroTexto"/>
          <p:cNvSpPr txBox="1"/>
          <p:nvPr/>
        </p:nvSpPr>
        <p:spPr>
          <a:xfrm>
            <a:off x="7000875" y="6500813"/>
            <a:ext cx="2147888" cy="307975"/>
          </a:xfrm>
          <a:prstGeom prst="rect">
            <a:avLst/>
          </a:prstGeom>
          <a:noFill/>
        </p:spPr>
        <p:txBody>
          <a:bodyPr>
            <a:spAutoFit/>
          </a:bodyPr>
          <a:lstStyle/>
          <a:p>
            <a:pPr algn="just" eaLnBrk="1" fontAlgn="auto" hangingPunct="1">
              <a:spcBef>
                <a:spcPts val="0"/>
              </a:spcBef>
              <a:spcAft>
                <a:spcPts val="0"/>
              </a:spcAft>
              <a:defRPr/>
            </a:pPr>
            <a:r>
              <a:rPr lang="es-AR" sz="1400" b="1" i="1" dirty="0">
                <a:solidFill>
                  <a:schemeClr val="bg1">
                    <a:lumMod val="50000"/>
                  </a:schemeClr>
                </a:solidFill>
                <a:latin typeface="AvantGarde Bk BT"/>
                <a:cs typeface="+mn-cs"/>
              </a:rPr>
              <a:t>GLOBOCAN 2012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utero\Google Drive\Doc CINTIA\escritura de la tesis\figuras tesis\era y erb en lineas humanas.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063" y="571500"/>
            <a:ext cx="4370387" cy="147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RiskFactors-1.jpg"/>
          <p:cNvPicPr>
            <a:picLocks noChangeAspect="1"/>
          </p:cNvPicPr>
          <p:nvPr/>
        </p:nvPicPr>
        <p:blipFill>
          <a:blip r:embed="rId3">
            <a:extLst>
              <a:ext uri="{28A0092B-C50C-407E-A947-70E740481C1C}">
                <a14:useLocalDpi xmlns="" xmlns:a14="http://schemas.microsoft.com/office/drawing/2010/main" val="0"/>
              </a:ext>
            </a:extLst>
          </a:blip>
          <a:srcRect t="11111" b="13889"/>
          <a:stretch>
            <a:fillRect/>
          </a:stretch>
        </p:blipFill>
        <p:spPr bwMode="auto">
          <a:xfrm>
            <a:off x="1428750" y="1285875"/>
            <a:ext cx="6000750" cy="4500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15 Elipse"/>
          <p:cNvSpPr/>
          <p:nvPr/>
        </p:nvSpPr>
        <p:spPr>
          <a:xfrm>
            <a:off x="5694363" y="3092450"/>
            <a:ext cx="1500187" cy="1039813"/>
          </a:xfrm>
          <a:prstGeom prst="ellipse">
            <a:avLst/>
          </a:prstGeom>
          <a:noFill/>
          <a:ln>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22" name="Rectangle 116"/>
          <p:cNvSpPr/>
          <p:nvPr/>
        </p:nvSpPr>
        <p:spPr>
          <a:xfrm>
            <a:off x="0" y="0"/>
            <a:ext cx="9144000" cy="785813"/>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 name="Larme 211"/>
          <p:cNvSpPr/>
          <p:nvPr/>
        </p:nvSpPr>
        <p:spPr>
          <a:xfrm>
            <a:off x="76200" y="152400"/>
            <a:ext cx="539750" cy="539750"/>
          </a:xfrm>
          <a:prstGeom prst="teardrop">
            <a:avLst/>
          </a:prstGeom>
          <a:solidFill>
            <a:srgbClr val="88AF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150" name="ZoneTexte 73"/>
          <p:cNvSpPr txBox="1">
            <a:spLocks noChangeArrowheads="1"/>
          </p:cNvSpPr>
          <p:nvPr/>
        </p:nvSpPr>
        <p:spPr bwMode="auto">
          <a:xfrm>
            <a:off x="571500" y="157163"/>
            <a:ext cx="85725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altLang="fr-FR" sz="2000">
                <a:solidFill>
                  <a:srgbClr val="FAECD1"/>
                </a:solidFill>
                <a:latin typeface="Futura-CondensedLight"/>
              </a:rPr>
              <a:t>¿Cuáles son los factores de riesgo que aumentan el desarrollo del CaP? </a:t>
            </a:r>
            <a:endParaRPr lang="fr-FR" altLang="fr-FR" sz="2000">
              <a:solidFill>
                <a:srgbClr val="FAECD1"/>
              </a:solidFill>
              <a:latin typeface="Futura-CondensedLight"/>
            </a:endParaRPr>
          </a:p>
        </p:txBody>
      </p:sp>
      <p:sp>
        <p:nvSpPr>
          <p:cNvPr id="6151" name="AutoShape 2" descr="Resultado de imagen para muñequitos hombre y mujer"/>
          <p:cNvSpPr>
            <a:spLocks noChangeAspect="1" noChangeArrowheads="1"/>
          </p:cNvSpPr>
          <p:nvPr/>
        </p:nvSpPr>
        <p:spPr bwMode="auto">
          <a:xfrm>
            <a:off x="155575" y="3556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altLang="es-AR" sz="1800"/>
          </a:p>
        </p:txBody>
      </p:sp>
      <p:sp>
        <p:nvSpPr>
          <p:cNvPr id="6152" name="AutoShape 4" descr="Resultado de imagen para muñequitos hombre y mujer"/>
          <p:cNvSpPr>
            <a:spLocks noChangeAspect="1" noChangeArrowheads="1"/>
          </p:cNvSpPr>
          <p:nvPr/>
        </p:nvSpPr>
        <p:spPr bwMode="auto">
          <a:xfrm>
            <a:off x="155575" y="3556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altLang="es-AR" sz="1800"/>
          </a:p>
        </p:txBody>
      </p:sp>
      <p:sp>
        <p:nvSpPr>
          <p:cNvPr id="6153" name="AutoShape 6" descr="Resultado de imagen para muñequitos hombre y mujer"/>
          <p:cNvSpPr>
            <a:spLocks noChangeAspect="1" noChangeArrowheads="1"/>
          </p:cNvSpPr>
          <p:nvPr/>
        </p:nvSpPr>
        <p:spPr bwMode="auto">
          <a:xfrm>
            <a:off x="155575" y="3556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altLang="es-AR"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5" descr="Implicaciones clÃ­nicas del sÃ­ndrome&#10;metabÃ³lico&#10;JosÃ© Fernando Guadalajara. (2006). CardiologÃ­a [6Â° EdiciÃ³n]. MÃ©xico: MÃ©ndez..."/>
          <p:cNvPicPr>
            <a:picLocks noChangeAspect="1" noChangeArrowheads="1"/>
          </p:cNvPicPr>
          <p:nvPr/>
        </p:nvPicPr>
        <p:blipFill>
          <a:blip r:embed="rId2">
            <a:extLst>
              <a:ext uri="{28A0092B-C50C-407E-A947-70E740481C1C}">
                <a14:useLocalDpi xmlns="" xmlns:a14="http://schemas.microsoft.com/office/drawing/2010/main" val="0"/>
              </a:ext>
            </a:extLst>
          </a:blip>
          <a:srcRect l="8229" t="31316" r="5956" b="6055"/>
          <a:stretch>
            <a:fillRect/>
          </a:stretch>
        </p:blipFill>
        <p:spPr bwMode="auto">
          <a:xfrm>
            <a:off x="1406494" y="4230688"/>
            <a:ext cx="3416300" cy="1871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9 CuadroTexto"/>
          <p:cNvSpPr txBox="1"/>
          <p:nvPr/>
        </p:nvSpPr>
        <p:spPr>
          <a:xfrm>
            <a:off x="3143219" y="3690938"/>
            <a:ext cx="1928813" cy="461962"/>
          </a:xfrm>
          <a:prstGeom prst="rect">
            <a:avLst/>
          </a:prstGeom>
          <a:solidFill>
            <a:srgbClr val="495B64"/>
          </a:solidFill>
          <a:ln w="28575">
            <a:solidFill>
              <a:srgbClr val="495B64"/>
            </a:solidFill>
          </a:ln>
        </p:spPr>
        <p:txBody>
          <a:bodyPr>
            <a:spAutoFit/>
          </a:bodyPr>
          <a:lstStyle/>
          <a:p>
            <a:pPr algn="ctr" eaLnBrk="1" fontAlgn="auto" hangingPunct="1">
              <a:spcBef>
                <a:spcPts val="0"/>
              </a:spcBef>
              <a:spcAft>
                <a:spcPts val="0"/>
              </a:spcAft>
              <a:defRPr/>
            </a:pPr>
            <a:r>
              <a:rPr lang="es-AR" sz="1200">
                <a:solidFill>
                  <a:schemeClr val="accent6">
                    <a:lumMod val="20000"/>
                    <a:lumOff val="80000"/>
                  </a:schemeClr>
                </a:solidFill>
                <a:latin typeface="Futura-CondensedLight" pitchFamily="34" charset="0"/>
              </a:rPr>
              <a:t>Incremento de al menos 3 de estos factores</a:t>
            </a:r>
          </a:p>
        </p:txBody>
      </p:sp>
      <p:pic>
        <p:nvPicPr>
          <p:cNvPr id="11" name="10 Imagen" descr="2.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500157" y="1246188"/>
            <a:ext cx="2312987" cy="235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13 CuadroTexto"/>
          <p:cNvSpPr txBox="1">
            <a:spLocks noChangeArrowheads="1"/>
          </p:cNvSpPr>
          <p:nvPr/>
        </p:nvSpPr>
        <p:spPr bwMode="auto">
          <a:xfrm>
            <a:off x="3535332" y="3214688"/>
            <a:ext cx="857250" cy="2159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AR" altLang="es-AR" sz="800" b="1">
              <a:latin typeface="Futura-CondensedLight"/>
            </a:endParaRPr>
          </a:p>
        </p:txBody>
      </p:sp>
      <p:sp>
        <p:nvSpPr>
          <p:cNvPr id="15" name="14 CuadroTexto"/>
          <p:cNvSpPr txBox="1">
            <a:spLocks noChangeArrowheads="1"/>
          </p:cNvSpPr>
          <p:nvPr/>
        </p:nvSpPr>
        <p:spPr bwMode="auto">
          <a:xfrm>
            <a:off x="2179607" y="2209800"/>
            <a:ext cx="1000125"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AR" altLang="es-AR" sz="1100" b="1">
                <a:latin typeface="Futura-CondensedLight"/>
              </a:rPr>
              <a:t>Síndrome metabólico</a:t>
            </a:r>
          </a:p>
        </p:txBody>
      </p:sp>
      <p:cxnSp>
        <p:nvCxnSpPr>
          <p:cNvPr id="16" name="15 Conector recto de flecha"/>
          <p:cNvCxnSpPr/>
          <p:nvPr/>
        </p:nvCxnSpPr>
        <p:spPr>
          <a:xfrm rot="5400000" flipH="1" flipV="1">
            <a:off x="1905763" y="3713957"/>
            <a:ext cx="142875"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16 Conector recto de flecha"/>
          <p:cNvCxnSpPr/>
          <p:nvPr/>
        </p:nvCxnSpPr>
        <p:spPr>
          <a:xfrm rot="5400000" flipH="1" flipV="1">
            <a:off x="3572638" y="1499394"/>
            <a:ext cx="142875"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17 Conector recto de flecha"/>
          <p:cNvCxnSpPr/>
          <p:nvPr/>
        </p:nvCxnSpPr>
        <p:spPr>
          <a:xfrm rot="5400000" flipH="1" flipV="1">
            <a:off x="500825" y="1642269"/>
            <a:ext cx="142875"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19 Rectángulo"/>
          <p:cNvSpPr/>
          <p:nvPr/>
        </p:nvSpPr>
        <p:spPr>
          <a:xfrm>
            <a:off x="3571844" y="1285875"/>
            <a:ext cx="857250" cy="428625"/>
          </a:xfrm>
          <a:prstGeom prst="rect">
            <a:avLst/>
          </a:prstGeom>
          <a:noFill/>
          <a:ln>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AR" sz="900" b="1" dirty="0">
                <a:solidFill>
                  <a:schemeClr val="tx1"/>
                </a:solidFill>
                <a:latin typeface="Futura-CondensedLight"/>
              </a:rPr>
              <a:t>Glucemia en ayunas</a:t>
            </a:r>
          </a:p>
        </p:txBody>
      </p:sp>
      <p:sp>
        <p:nvSpPr>
          <p:cNvPr id="21" name="20 Rectángulo"/>
          <p:cNvSpPr/>
          <p:nvPr/>
        </p:nvSpPr>
        <p:spPr>
          <a:xfrm>
            <a:off x="3857594" y="2286000"/>
            <a:ext cx="1428750" cy="428625"/>
          </a:xfrm>
          <a:prstGeom prst="rect">
            <a:avLst/>
          </a:prstGeom>
          <a:noFill/>
          <a:ln>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AR" sz="900" b="1" dirty="0">
                <a:solidFill>
                  <a:schemeClr val="tx1"/>
                </a:solidFill>
                <a:latin typeface="Futura-CondensedLight"/>
              </a:rPr>
              <a:t>Estado </a:t>
            </a:r>
            <a:r>
              <a:rPr lang="es-AR" sz="900" b="1" dirty="0" err="1">
                <a:solidFill>
                  <a:schemeClr val="tx1"/>
                </a:solidFill>
                <a:latin typeface="Futura-CondensedLight"/>
              </a:rPr>
              <a:t>protombotico</a:t>
            </a:r>
            <a:r>
              <a:rPr lang="es-AR" sz="900" b="1" dirty="0">
                <a:solidFill>
                  <a:schemeClr val="tx1"/>
                </a:solidFill>
                <a:latin typeface="Futura-CondensedLight"/>
              </a:rPr>
              <a:t> y </a:t>
            </a:r>
            <a:r>
              <a:rPr lang="es-AR" sz="900" b="1" dirty="0" err="1">
                <a:solidFill>
                  <a:schemeClr val="tx1"/>
                </a:solidFill>
                <a:latin typeface="Futura-CondensedLight"/>
              </a:rPr>
              <a:t>proinflamatorio</a:t>
            </a:r>
            <a:endParaRPr lang="es-AR" sz="900" b="1" dirty="0">
              <a:solidFill>
                <a:schemeClr val="tx1"/>
              </a:solidFill>
              <a:latin typeface="Futura-CondensedLight"/>
            </a:endParaRPr>
          </a:p>
        </p:txBody>
      </p:sp>
      <p:sp>
        <p:nvSpPr>
          <p:cNvPr id="22" name="21 Rectángulo"/>
          <p:cNvSpPr/>
          <p:nvPr/>
        </p:nvSpPr>
        <p:spPr>
          <a:xfrm>
            <a:off x="3500407" y="3214688"/>
            <a:ext cx="1071562" cy="285750"/>
          </a:xfrm>
          <a:prstGeom prst="rect">
            <a:avLst/>
          </a:prstGeom>
          <a:noFill/>
          <a:ln>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AR" sz="900" b="1" dirty="0">
                <a:solidFill>
                  <a:schemeClr val="tx1"/>
                </a:solidFill>
                <a:latin typeface="Futura-CondensedLight"/>
              </a:rPr>
              <a:t>Triglicéridos</a:t>
            </a:r>
          </a:p>
        </p:txBody>
      </p:sp>
      <p:sp>
        <p:nvSpPr>
          <p:cNvPr id="23" name="22 Rectángulo"/>
          <p:cNvSpPr/>
          <p:nvPr/>
        </p:nvSpPr>
        <p:spPr>
          <a:xfrm>
            <a:off x="1857344" y="3571875"/>
            <a:ext cx="1000125" cy="285750"/>
          </a:xfrm>
          <a:prstGeom prst="rect">
            <a:avLst/>
          </a:prstGeom>
          <a:noFill/>
          <a:ln>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AR" sz="900" b="1" dirty="0">
                <a:solidFill>
                  <a:schemeClr val="tx1"/>
                </a:solidFill>
                <a:latin typeface="Futura-CondensedLight"/>
              </a:rPr>
              <a:t>Colesterol</a:t>
            </a:r>
          </a:p>
        </p:txBody>
      </p:sp>
      <p:sp>
        <p:nvSpPr>
          <p:cNvPr id="24" name="23 Rectángulo"/>
          <p:cNvSpPr/>
          <p:nvPr/>
        </p:nvSpPr>
        <p:spPr>
          <a:xfrm>
            <a:off x="500032" y="1500188"/>
            <a:ext cx="1214437" cy="285750"/>
          </a:xfrm>
          <a:prstGeom prst="rect">
            <a:avLst/>
          </a:prstGeom>
          <a:noFill/>
          <a:ln>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sz="900" b="1" dirty="0">
              <a:solidFill>
                <a:schemeClr val="tx1"/>
              </a:solidFill>
              <a:latin typeface="Futura-CondensedLight"/>
            </a:endParaRPr>
          </a:p>
          <a:p>
            <a:pPr algn="ctr" eaLnBrk="1" fontAlgn="auto" hangingPunct="1">
              <a:spcBef>
                <a:spcPts val="0"/>
              </a:spcBef>
              <a:spcAft>
                <a:spcPts val="0"/>
              </a:spcAft>
              <a:defRPr/>
            </a:pPr>
            <a:r>
              <a:rPr lang="es-AR" sz="900" b="1" dirty="0">
                <a:solidFill>
                  <a:schemeClr val="tx1"/>
                </a:solidFill>
                <a:latin typeface="Futura-CondensedLight"/>
              </a:rPr>
              <a:t>Tensión arterial</a:t>
            </a:r>
          </a:p>
          <a:p>
            <a:pPr algn="ctr" eaLnBrk="1" fontAlgn="auto" hangingPunct="1">
              <a:spcBef>
                <a:spcPts val="0"/>
              </a:spcBef>
              <a:spcAft>
                <a:spcPts val="0"/>
              </a:spcAft>
              <a:defRPr/>
            </a:pPr>
            <a:endParaRPr lang="es-AR" sz="1000" b="1" dirty="0">
              <a:solidFill>
                <a:schemeClr val="tx1"/>
              </a:solidFill>
              <a:latin typeface="Futura-CondensedLight"/>
            </a:endParaRPr>
          </a:p>
        </p:txBody>
      </p:sp>
      <p:sp>
        <p:nvSpPr>
          <p:cNvPr id="26" name="25 Flecha curvada hacia la izquierda"/>
          <p:cNvSpPr/>
          <p:nvPr/>
        </p:nvSpPr>
        <p:spPr>
          <a:xfrm rot="974742">
            <a:off x="4987894" y="4165600"/>
            <a:ext cx="554038" cy="1004888"/>
          </a:xfrm>
          <a:prstGeom prst="curvedLeftArrow">
            <a:avLst/>
          </a:prstGeom>
          <a:solidFill>
            <a:srgbClr val="495B64"/>
          </a:solidFill>
          <a:ln>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solidFill>
                <a:schemeClr val="tx1"/>
              </a:solidFill>
            </a:endParaRPr>
          </a:p>
        </p:txBody>
      </p:sp>
      <p:sp>
        <p:nvSpPr>
          <p:cNvPr id="27" name="26 Elipse"/>
          <p:cNvSpPr/>
          <p:nvPr/>
        </p:nvSpPr>
        <p:spPr>
          <a:xfrm>
            <a:off x="2843182" y="5343148"/>
            <a:ext cx="642937" cy="642938"/>
          </a:xfrm>
          <a:prstGeom prst="ellipse">
            <a:avLst/>
          </a:prstGeom>
          <a:noFill/>
          <a:ln>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cxnSp>
        <p:nvCxnSpPr>
          <p:cNvPr id="28" name="27 Conector recto de flecha"/>
          <p:cNvCxnSpPr/>
          <p:nvPr/>
        </p:nvCxnSpPr>
        <p:spPr>
          <a:xfrm rot="5400000" flipH="1" flipV="1">
            <a:off x="3534538" y="3356769"/>
            <a:ext cx="142875"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Rectangle 116"/>
          <p:cNvSpPr/>
          <p:nvPr/>
        </p:nvSpPr>
        <p:spPr>
          <a:xfrm>
            <a:off x="0" y="0"/>
            <a:ext cx="9144000" cy="785813"/>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0" name="Larme 211"/>
          <p:cNvSpPr/>
          <p:nvPr/>
        </p:nvSpPr>
        <p:spPr>
          <a:xfrm>
            <a:off x="76200" y="152400"/>
            <a:ext cx="539750" cy="539750"/>
          </a:xfrm>
          <a:prstGeom prst="teardrop">
            <a:avLst/>
          </a:prstGeom>
          <a:solidFill>
            <a:srgbClr val="88AF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212" name="ZoneTexte 73"/>
          <p:cNvSpPr txBox="1">
            <a:spLocks noChangeArrowheads="1"/>
          </p:cNvSpPr>
          <p:nvPr/>
        </p:nvSpPr>
        <p:spPr bwMode="auto">
          <a:xfrm>
            <a:off x="571500" y="47625"/>
            <a:ext cx="85725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4000">
                <a:solidFill>
                  <a:srgbClr val="FAECD1"/>
                </a:solidFill>
                <a:latin typeface="Futura-CondensedLight"/>
              </a:rPr>
              <a:t>Síndrome metabólico (SM)</a:t>
            </a:r>
          </a:p>
        </p:txBody>
      </p:sp>
      <p:sp>
        <p:nvSpPr>
          <p:cNvPr id="8213" name="AutoShape 2" descr="Resultado de imagen para muñequitos hombre y muj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altLang="es-AR" sz="1800"/>
          </a:p>
        </p:txBody>
      </p:sp>
      <p:sp>
        <p:nvSpPr>
          <p:cNvPr id="8214" name="AutoShape 4" descr="Resultado de imagen para muñequitos hombre y muj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altLang="es-AR" sz="1800"/>
          </a:p>
        </p:txBody>
      </p:sp>
      <p:sp>
        <p:nvSpPr>
          <p:cNvPr id="8215" name="AutoShape 6" descr="Resultado de imagen para muñequitos hombre y muj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altLang="es-AR" sz="1800"/>
          </a:p>
        </p:txBody>
      </p:sp>
      <p:sp>
        <p:nvSpPr>
          <p:cNvPr id="46" name="45 Rectángulo"/>
          <p:cNvSpPr/>
          <p:nvPr/>
        </p:nvSpPr>
        <p:spPr>
          <a:xfrm>
            <a:off x="214282" y="2500313"/>
            <a:ext cx="1214437" cy="285750"/>
          </a:xfrm>
          <a:prstGeom prst="rect">
            <a:avLst/>
          </a:prstGeom>
          <a:noFill/>
          <a:ln>
            <a:solidFill>
              <a:srgbClr val="495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sz="900" b="1" dirty="0">
              <a:solidFill>
                <a:schemeClr val="tx1"/>
              </a:solidFill>
              <a:latin typeface="Futura-CondensedLight"/>
            </a:endParaRPr>
          </a:p>
          <a:p>
            <a:pPr algn="ctr" eaLnBrk="1" fontAlgn="auto" hangingPunct="1">
              <a:spcBef>
                <a:spcPts val="0"/>
              </a:spcBef>
              <a:spcAft>
                <a:spcPts val="0"/>
              </a:spcAft>
              <a:defRPr/>
            </a:pPr>
            <a:r>
              <a:rPr lang="es-AR" sz="900" b="1" dirty="0">
                <a:solidFill>
                  <a:schemeClr val="tx1"/>
                </a:solidFill>
                <a:latin typeface="Futura-CondensedLight"/>
              </a:rPr>
              <a:t>Diámetro de la cintura</a:t>
            </a:r>
          </a:p>
          <a:p>
            <a:pPr algn="ctr" eaLnBrk="1" fontAlgn="auto" hangingPunct="1">
              <a:spcBef>
                <a:spcPts val="0"/>
              </a:spcBef>
              <a:spcAft>
                <a:spcPts val="0"/>
              </a:spcAft>
              <a:defRPr/>
            </a:pPr>
            <a:endParaRPr lang="es-AR" sz="1000" b="1" dirty="0">
              <a:solidFill>
                <a:schemeClr val="tx1"/>
              </a:solidFill>
              <a:latin typeface="Futura-CondensedLight"/>
            </a:endParaRPr>
          </a:p>
        </p:txBody>
      </p:sp>
      <p:sp>
        <p:nvSpPr>
          <p:cNvPr id="8222" name="AutoShape 2" descr="Resultado de imagen para sÃ­ndrome de insuficiencia metabolic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altLang="es-AR" sz="1800"/>
          </a:p>
        </p:txBody>
      </p:sp>
      <p:graphicFrame>
        <p:nvGraphicFramePr>
          <p:cNvPr id="33" name="32 Tabla"/>
          <p:cNvGraphicFramePr>
            <a:graphicFrameLocks noGrp="1"/>
          </p:cNvGraphicFramePr>
          <p:nvPr/>
        </p:nvGraphicFramePr>
        <p:xfrm>
          <a:off x="5715040" y="1297860"/>
          <a:ext cx="3201035" cy="2514600"/>
        </p:xfrm>
        <a:graphic>
          <a:graphicData uri="http://schemas.openxmlformats.org/drawingml/2006/table">
            <a:tbl>
              <a:tblPr/>
              <a:tblGrid>
                <a:gridCol w="1421765"/>
                <a:gridCol w="1779270"/>
              </a:tblGrid>
              <a:tr h="0">
                <a:tc>
                  <a:txBody>
                    <a:bodyPr/>
                    <a:lstStyle/>
                    <a:p>
                      <a:pPr marL="0" marR="0" algn="ctr">
                        <a:lnSpc>
                          <a:spcPct val="150000"/>
                        </a:lnSpc>
                        <a:spcBef>
                          <a:spcPts val="0"/>
                        </a:spcBef>
                        <a:spcAft>
                          <a:spcPts val="0"/>
                        </a:spcAft>
                      </a:pPr>
                      <a:r>
                        <a:rPr lang="es-ES" sz="1100" b="1">
                          <a:solidFill>
                            <a:srgbClr val="000000"/>
                          </a:solidFill>
                          <a:latin typeface="Calibri"/>
                          <a:ea typeface="Calibri"/>
                          <a:cs typeface="Times New Roman"/>
                        </a:rPr>
                        <a:t>Factor de Riesgo</a:t>
                      </a:r>
                      <a:endParaRPr lang="en-US" sz="12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b="1">
                          <a:solidFill>
                            <a:srgbClr val="000000"/>
                          </a:solidFill>
                          <a:latin typeface="Calibri"/>
                          <a:ea typeface="Calibri"/>
                          <a:cs typeface="Times New Roman"/>
                        </a:rPr>
                        <a:t>Valores límites</a:t>
                      </a:r>
                      <a:endParaRPr lang="en-US" sz="1200">
                        <a:solidFill>
                          <a:srgbClr val="000000"/>
                        </a:solidFill>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0"/>
                        </a:spcBef>
                        <a:spcAft>
                          <a:spcPts val="0"/>
                        </a:spcAft>
                      </a:pPr>
                      <a:r>
                        <a:rPr lang="es-ES" sz="1100" b="1">
                          <a:solidFill>
                            <a:srgbClr val="000000"/>
                          </a:solidFill>
                          <a:latin typeface="Calibri"/>
                          <a:ea typeface="Calibri"/>
                          <a:cs typeface="Times New Roman"/>
                        </a:rPr>
                        <a:t>Obesidad abdominal</a:t>
                      </a:r>
                      <a:endParaRPr lang="en-US" sz="1200">
                        <a:solidFill>
                          <a:srgbClr val="000000"/>
                        </a:solidFill>
                        <a:latin typeface="Calibri"/>
                        <a:ea typeface="Calibri"/>
                        <a:cs typeface="Times New Roman"/>
                      </a:endParaRPr>
                    </a:p>
                    <a:p>
                      <a:pPr marL="0" marR="0" algn="ctr">
                        <a:lnSpc>
                          <a:spcPct val="150000"/>
                        </a:lnSpc>
                        <a:spcBef>
                          <a:spcPts val="0"/>
                        </a:spcBef>
                        <a:spcAft>
                          <a:spcPts val="0"/>
                        </a:spcAft>
                      </a:pPr>
                      <a:r>
                        <a:rPr lang="es-ES" sz="1100" b="1">
                          <a:solidFill>
                            <a:srgbClr val="000000"/>
                          </a:solidFill>
                          <a:latin typeface="Calibri"/>
                          <a:ea typeface="Calibri"/>
                          <a:cs typeface="Times New Roman"/>
                        </a:rPr>
                        <a:t>Hombres</a:t>
                      </a:r>
                      <a:endParaRPr lang="en-US" sz="1200">
                        <a:solidFill>
                          <a:srgbClr val="000000"/>
                        </a:solidFill>
                        <a:latin typeface="Calibri"/>
                        <a:ea typeface="Calibri"/>
                        <a:cs typeface="Times New Roman"/>
                      </a:endParaRPr>
                    </a:p>
                    <a:p>
                      <a:pPr marL="0" marR="0" algn="ctr">
                        <a:lnSpc>
                          <a:spcPct val="150000"/>
                        </a:lnSpc>
                        <a:spcBef>
                          <a:spcPts val="0"/>
                        </a:spcBef>
                        <a:spcAft>
                          <a:spcPts val="0"/>
                        </a:spcAft>
                      </a:pPr>
                      <a:r>
                        <a:rPr lang="es-ES" sz="1100" b="1">
                          <a:solidFill>
                            <a:srgbClr val="000000"/>
                          </a:solidFill>
                          <a:latin typeface="Calibri"/>
                          <a:ea typeface="Calibri"/>
                          <a:cs typeface="Times New Roman"/>
                        </a:rPr>
                        <a:t>Mujeres</a:t>
                      </a:r>
                      <a:endParaRPr lang="en-US" sz="12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Calibri"/>
                          <a:ea typeface="Calibri"/>
                          <a:cs typeface="Times New Roman"/>
                        </a:rPr>
                        <a:t>Circunferencia de la cintura</a:t>
                      </a:r>
                      <a:endParaRPr lang="en-US" sz="1200">
                        <a:solidFill>
                          <a:srgbClr val="000000"/>
                        </a:solidFill>
                        <a:latin typeface="Calibri"/>
                        <a:ea typeface="Calibri"/>
                        <a:cs typeface="Times New Roman"/>
                      </a:endParaRPr>
                    </a:p>
                    <a:p>
                      <a:pPr marL="0" marR="0" algn="ctr">
                        <a:lnSpc>
                          <a:spcPct val="150000"/>
                        </a:lnSpc>
                        <a:spcBef>
                          <a:spcPts val="0"/>
                        </a:spcBef>
                        <a:spcAft>
                          <a:spcPts val="0"/>
                        </a:spcAft>
                      </a:pPr>
                      <a:r>
                        <a:rPr lang="es-ES" sz="1100">
                          <a:solidFill>
                            <a:srgbClr val="000000"/>
                          </a:solidFill>
                          <a:latin typeface="Calibri"/>
                          <a:ea typeface="Calibri"/>
                          <a:cs typeface="Times New Roman"/>
                        </a:rPr>
                        <a:t>&gt;102 cm</a:t>
                      </a:r>
                      <a:endParaRPr lang="en-US" sz="1200">
                        <a:solidFill>
                          <a:srgbClr val="000000"/>
                        </a:solidFill>
                        <a:latin typeface="Calibri"/>
                        <a:ea typeface="Calibri"/>
                        <a:cs typeface="Times New Roman"/>
                      </a:endParaRPr>
                    </a:p>
                    <a:p>
                      <a:pPr marL="0" marR="0" algn="ctr">
                        <a:lnSpc>
                          <a:spcPct val="150000"/>
                        </a:lnSpc>
                        <a:spcBef>
                          <a:spcPts val="0"/>
                        </a:spcBef>
                        <a:spcAft>
                          <a:spcPts val="0"/>
                        </a:spcAft>
                      </a:pPr>
                      <a:r>
                        <a:rPr lang="es-ES" sz="1100">
                          <a:solidFill>
                            <a:srgbClr val="000000"/>
                          </a:solidFill>
                          <a:latin typeface="Calibri"/>
                          <a:ea typeface="Calibri"/>
                          <a:cs typeface="Times New Roman"/>
                        </a:rPr>
                        <a:t>&gt;88 cm</a:t>
                      </a:r>
                      <a:endParaRPr lang="en-US" sz="1200">
                        <a:solidFill>
                          <a:srgbClr val="000000"/>
                        </a:solidFill>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0"/>
                        </a:spcBef>
                        <a:spcAft>
                          <a:spcPts val="0"/>
                        </a:spcAft>
                      </a:pPr>
                      <a:r>
                        <a:rPr lang="es-ES" sz="1100" b="1">
                          <a:solidFill>
                            <a:srgbClr val="000000"/>
                          </a:solidFill>
                          <a:latin typeface="Calibri"/>
                          <a:ea typeface="Calibri"/>
                          <a:cs typeface="Times New Roman"/>
                        </a:rPr>
                        <a:t>Triglicéridos</a:t>
                      </a:r>
                      <a:endParaRPr lang="en-US" sz="12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Calibri"/>
                          <a:ea typeface="Calibri"/>
                          <a:cs typeface="Calibri"/>
                        </a:rPr>
                        <a:t>≥</a:t>
                      </a:r>
                      <a:r>
                        <a:rPr lang="es-ES" sz="1100">
                          <a:solidFill>
                            <a:srgbClr val="000000"/>
                          </a:solidFill>
                          <a:latin typeface="Calibri"/>
                          <a:ea typeface="Calibri"/>
                          <a:cs typeface="Times New Roman"/>
                        </a:rPr>
                        <a:t>150 mg/dl</a:t>
                      </a:r>
                      <a:endParaRPr lang="en-US" sz="1200">
                        <a:solidFill>
                          <a:srgbClr val="000000"/>
                        </a:solidFill>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0"/>
                        </a:spcBef>
                        <a:spcAft>
                          <a:spcPts val="0"/>
                        </a:spcAft>
                      </a:pPr>
                      <a:r>
                        <a:rPr lang="es-ES" sz="1100" b="1">
                          <a:solidFill>
                            <a:srgbClr val="000000"/>
                          </a:solidFill>
                          <a:latin typeface="Calibri"/>
                          <a:ea typeface="Calibri"/>
                          <a:cs typeface="Times New Roman"/>
                        </a:rPr>
                        <a:t>Colesterol HDL</a:t>
                      </a:r>
                      <a:endParaRPr lang="en-US" sz="1200">
                        <a:solidFill>
                          <a:srgbClr val="000000"/>
                        </a:solidFill>
                        <a:latin typeface="Calibri"/>
                        <a:ea typeface="Calibri"/>
                        <a:cs typeface="Times New Roman"/>
                      </a:endParaRPr>
                    </a:p>
                    <a:p>
                      <a:pPr marL="0" marR="0" algn="ctr">
                        <a:lnSpc>
                          <a:spcPct val="150000"/>
                        </a:lnSpc>
                        <a:spcBef>
                          <a:spcPts val="0"/>
                        </a:spcBef>
                        <a:spcAft>
                          <a:spcPts val="0"/>
                        </a:spcAft>
                      </a:pPr>
                      <a:r>
                        <a:rPr lang="es-ES" sz="1100" b="1">
                          <a:solidFill>
                            <a:srgbClr val="000000"/>
                          </a:solidFill>
                          <a:latin typeface="Calibri"/>
                          <a:ea typeface="Calibri"/>
                          <a:cs typeface="Times New Roman"/>
                        </a:rPr>
                        <a:t>Hombres</a:t>
                      </a:r>
                      <a:endParaRPr lang="en-US" sz="1200">
                        <a:solidFill>
                          <a:srgbClr val="000000"/>
                        </a:solidFill>
                        <a:latin typeface="Calibri"/>
                        <a:ea typeface="Calibri"/>
                        <a:cs typeface="Times New Roman"/>
                      </a:endParaRPr>
                    </a:p>
                    <a:p>
                      <a:pPr marL="0" marR="0" algn="ctr">
                        <a:lnSpc>
                          <a:spcPct val="150000"/>
                        </a:lnSpc>
                        <a:spcBef>
                          <a:spcPts val="0"/>
                        </a:spcBef>
                        <a:spcAft>
                          <a:spcPts val="0"/>
                        </a:spcAft>
                      </a:pPr>
                      <a:r>
                        <a:rPr lang="es-ES" sz="1100" b="1">
                          <a:solidFill>
                            <a:srgbClr val="000000"/>
                          </a:solidFill>
                          <a:latin typeface="Calibri"/>
                          <a:ea typeface="Calibri"/>
                          <a:cs typeface="Times New Roman"/>
                        </a:rPr>
                        <a:t>Mujeres</a:t>
                      </a:r>
                      <a:endParaRPr lang="en-US" sz="12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s-ES" sz="1100">
                        <a:solidFill>
                          <a:srgbClr val="000000"/>
                        </a:solidFill>
                        <a:latin typeface="Calibri"/>
                        <a:ea typeface="Calibri"/>
                        <a:cs typeface="Times New Roman"/>
                      </a:endParaRPr>
                    </a:p>
                    <a:p>
                      <a:pPr marL="0" marR="0" algn="ctr">
                        <a:lnSpc>
                          <a:spcPct val="150000"/>
                        </a:lnSpc>
                        <a:spcBef>
                          <a:spcPts val="0"/>
                        </a:spcBef>
                        <a:spcAft>
                          <a:spcPts val="0"/>
                        </a:spcAft>
                      </a:pPr>
                      <a:r>
                        <a:rPr lang="es-ES" sz="1100">
                          <a:solidFill>
                            <a:srgbClr val="000000"/>
                          </a:solidFill>
                          <a:latin typeface="Calibri"/>
                          <a:ea typeface="Calibri"/>
                          <a:cs typeface="Times New Roman"/>
                        </a:rPr>
                        <a:t>&lt;40 mg/dl</a:t>
                      </a:r>
                      <a:endParaRPr lang="en-US" sz="1200">
                        <a:solidFill>
                          <a:srgbClr val="000000"/>
                        </a:solidFill>
                        <a:latin typeface="Calibri"/>
                        <a:ea typeface="Calibri"/>
                        <a:cs typeface="Times New Roman"/>
                      </a:endParaRPr>
                    </a:p>
                    <a:p>
                      <a:pPr marL="0" marR="0" algn="ctr">
                        <a:lnSpc>
                          <a:spcPct val="150000"/>
                        </a:lnSpc>
                        <a:spcBef>
                          <a:spcPts val="0"/>
                        </a:spcBef>
                        <a:spcAft>
                          <a:spcPts val="0"/>
                        </a:spcAft>
                      </a:pPr>
                      <a:r>
                        <a:rPr lang="es-ES" sz="1100">
                          <a:solidFill>
                            <a:srgbClr val="000000"/>
                          </a:solidFill>
                          <a:latin typeface="Calibri"/>
                          <a:ea typeface="Calibri"/>
                          <a:cs typeface="Times New Roman"/>
                        </a:rPr>
                        <a:t>&lt;50 mg/dl</a:t>
                      </a:r>
                      <a:endParaRPr lang="en-US" sz="1200">
                        <a:solidFill>
                          <a:srgbClr val="000000"/>
                        </a:solidFill>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49580" marR="0" indent="-449580" algn="ctr">
                        <a:lnSpc>
                          <a:spcPct val="150000"/>
                        </a:lnSpc>
                        <a:spcBef>
                          <a:spcPts val="0"/>
                        </a:spcBef>
                        <a:spcAft>
                          <a:spcPts val="0"/>
                        </a:spcAft>
                      </a:pPr>
                      <a:r>
                        <a:rPr lang="es-ES" sz="1100" b="1">
                          <a:solidFill>
                            <a:srgbClr val="000000"/>
                          </a:solidFill>
                          <a:latin typeface="Calibri"/>
                          <a:ea typeface="Calibri"/>
                          <a:cs typeface="Times New Roman"/>
                        </a:rPr>
                        <a:t>Presión sanguínea</a:t>
                      </a:r>
                      <a:endParaRPr lang="en-US" sz="12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Calibri"/>
                          <a:ea typeface="Calibri"/>
                          <a:cs typeface="Calibri"/>
                        </a:rPr>
                        <a:t>≥</a:t>
                      </a:r>
                      <a:r>
                        <a:rPr lang="es-ES" sz="1100">
                          <a:solidFill>
                            <a:srgbClr val="000000"/>
                          </a:solidFill>
                          <a:latin typeface="Calibri"/>
                          <a:ea typeface="Calibri"/>
                          <a:cs typeface="Times New Roman"/>
                        </a:rPr>
                        <a:t>130/85 mm/Hg</a:t>
                      </a:r>
                      <a:endParaRPr lang="en-US" sz="1200">
                        <a:solidFill>
                          <a:srgbClr val="000000"/>
                        </a:solidFill>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0"/>
                        </a:spcBef>
                        <a:spcAft>
                          <a:spcPts val="0"/>
                        </a:spcAft>
                      </a:pPr>
                      <a:r>
                        <a:rPr lang="es-ES" sz="1100" b="1">
                          <a:solidFill>
                            <a:srgbClr val="000000"/>
                          </a:solidFill>
                          <a:latin typeface="Calibri"/>
                          <a:ea typeface="Calibri"/>
                          <a:cs typeface="Times New Roman"/>
                        </a:rPr>
                        <a:t>Glucosa</a:t>
                      </a:r>
                      <a:endParaRPr lang="en-US" sz="120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dirty="0">
                          <a:solidFill>
                            <a:srgbClr val="000000"/>
                          </a:solidFill>
                          <a:latin typeface="Calibri"/>
                          <a:ea typeface="Calibri"/>
                          <a:cs typeface="Calibri"/>
                        </a:rPr>
                        <a:t>≥</a:t>
                      </a:r>
                      <a:r>
                        <a:rPr lang="es-ES" sz="1100" dirty="0">
                          <a:solidFill>
                            <a:srgbClr val="000000"/>
                          </a:solidFill>
                          <a:latin typeface="Calibri"/>
                          <a:ea typeface="Calibri"/>
                          <a:cs typeface="Times New Roman"/>
                        </a:rPr>
                        <a:t>110 mg/dl</a:t>
                      </a:r>
                      <a:endParaRPr lang="en-US" sz="1200" dirty="0">
                        <a:solidFill>
                          <a:srgbClr val="000000"/>
                        </a:solidFill>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 name="Rectangle 1"/>
          <p:cNvSpPr>
            <a:spLocks noChangeArrowheads="1"/>
          </p:cNvSpPr>
          <p:nvPr/>
        </p:nvSpPr>
        <p:spPr bwMode="auto">
          <a:xfrm>
            <a:off x="5668514" y="3904122"/>
            <a:ext cx="342899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1" u="none" strike="noStrike" cap="none" normalizeH="0" baseline="0" dirty="0" smtClean="0">
                <a:ln>
                  <a:noFill/>
                </a:ln>
                <a:solidFill>
                  <a:schemeClr val="bg1">
                    <a:lumMod val="50000"/>
                  </a:schemeClr>
                </a:solidFill>
                <a:effectLst/>
                <a:latin typeface="Trebuchet MS" pitchFamily="34" charset="0"/>
                <a:ea typeface="Calibri" pitchFamily="34" charset="0"/>
                <a:cs typeface="Times New Roman" pitchFamily="18" charset="0"/>
              </a:rPr>
              <a:t>Adaptada de (NCEP -ATPIII, 2002)</a:t>
            </a:r>
            <a:endParaRPr kumimoji="0" lang="es-ES" sz="1200" b="1" i="1" u="none" strike="noStrike" cap="none" normalizeH="0" baseline="0" dirty="0" smtClean="0">
              <a:ln>
                <a:noFill/>
              </a:ln>
              <a:solidFill>
                <a:schemeClr val="bg1">
                  <a:lumMod val="50000"/>
                </a:schemeClr>
              </a:solidFill>
              <a:effectLst/>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5530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p:bldP spid="20" grpId="0" animBg="1"/>
      <p:bldP spid="21" grpId="0" animBg="1"/>
      <p:bldP spid="22" grpId="0" animBg="1"/>
      <p:bldP spid="23" grpId="0" animBg="1"/>
      <p:bldP spid="24" grpId="0" animBg="1"/>
      <p:bldP spid="26" grpId="0" animBg="1"/>
      <p:bldP spid="27" grpId="0" animBg="1"/>
      <p:bldP spid="46"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r="7291"/>
          <a:stretch>
            <a:fillRect/>
          </a:stretch>
        </p:blipFill>
        <p:spPr bwMode="auto">
          <a:xfrm>
            <a:off x="-32" y="1980401"/>
            <a:ext cx="6286512" cy="895368"/>
          </a:xfrm>
          <a:prstGeom prst="rect">
            <a:avLst/>
          </a:prstGeom>
          <a:noFill/>
          <a:ln w="9525">
            <a:solidFill>
              <a:schemeClr val="tx1"/>
            </a:solid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1714480" y="1071546"/>
            <a:ext cx="6816353" cy="880223"/>
          </a:xfrm>
          <a:prstGeom prst="rect">
            <a:avLst/>
          </a:prstGeom>
          <a:noFill/>
          <a:ln w="9525">
            <a:solidFill>
              <a:schemeClr val="tx1"/>
            </a:solid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3368665" y="2904794"/>
            <a:ext cx="5775367" cy="1319609"/>
          </a:xfrm>
          <a:prstGeom prst="rect">
            <a:avLst/>
          </a:prstGeom>
          <a:noFill/>
          <a:ln w="9525">
            <a:solidFill>
              <a:schemeClr val="tx1"/>
            </a:solidFill>
            <a:miter lim="800000"/>
            <a:headEnd/>
            <a:tailEnd/>
          </a:ln>
        </p:spPr>
      </p:pic>
      <p:pic>
        <p:nvPicPr>
          <p:cNvPr id="7" name="Picture 8"/>
          <p:cNvPicPr>
            <a:picLocks noChangeAspect="1" noChangeArrowheads="1"/>
          </p:cNvPicPr>
          <p:nvPr/>
        </p:nvPicPr>
        <p:blipFill>
          <a:blip r:embed="rId5" cstate="print"/>
          <a:srcRect/>
          <a:stretch>
            <a:fillRect/>
          </a:stretch>
        </p:blipFill>
        <p:spPr bwMode="auto">
          <a:xfrm>
            <a:off x="-32" y="4246350"/>
            <a:ext cx="6810414" cy="866485"/>
          </a:xfrm>
          <a:prstGeom prst="rect">
            <a:avLst/>
          </a:prstGeom>
          <a:noFill/>
          <a:ln w="9525">
            <a:solidFill>
              <a:schemeClr val="tx1"/>
            </a:solidFill>
            <a:miter lim="800000"/>
            <a:headEnd/>
            <a:tailEnd/>
          </a:ln>
        </p:spPr>
      </p:pic>
      <p:sp>
        <p:nvSpPr>
          <p:cNvPr id="8" name="7 CuadroTexto"/>
          <p:cNvSpPr txBox="1"/>
          <p:nvPr/>
        </p:nvSpPr>
        <p:spPr>
          <a:xfrm>
            <a:off x="0" y="5214950"/>
            <a:ext cx="9144000" cy="1077218"/>
          </a:xfrm>
          <a:prstGeom prst="rect">
            <a:avLst/>
          </a:prstGeom>
          <a:solidFill>
            <a:srgbClr val="495B64"/>
          </a:solidFill>
          <a:ln>
            <a:solidFill>
              <a:srgbClr val="495B64"/>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AR" sz="3200" dirty="0" smtClean="0">
                <a:solidFill>
                  <a:schemeClr val="accent6">
                    <a:lumMod val="20000"/>
                    <a:lumOff val="80000"/>
                  </a:schemeClr>
                </a:solidFill>
                <a:latin typeface="Futura-CondensedLight" pitchFamily="34" charset="0"/>
              </a:rPr>
              <a:t>El SM incrementa la incidencia y agresividad del </a:t>
            </a:r>
            <a:r>
              <a:rPr lang="es-AR" sz="3200" dirty="0" err="1" smtClean="0">
                <a:solidFill>
                  <a:schemeClr val="accent6">
                    <a:lumMod val="20000"/>
                    <a:lumOff val="80000"/>
                  </a:schemeClr>
                </a:solidFill>
                <a:latin typeface="Futura-CondensedLight" pitchFamily="34" charset="0"/>
              </a:rPr>
              <a:t>CaP</a:t>
            </a:r>
            <a:endParaRPr lang="es-AR" sz="3200" dirty="0">
              <a:solidFill>
                <a:schemeClr val="accent6">
                  <a:lumMod val="20000"/>
                  <a:lumOff val="80000"/>
                </a:schemeClr>
              </a:solidFill>
              <a:latin typeface="Futura-CondensedLight" pitchFamily="34" charset="0"/>
            </a:endParaRPr>
          </a:p>
        </p:txBody>
      </p:sp>
      <p:sp>
        <p:nvSpPr>
          <p:cNvPr id="9" name="Rectangle 116"/>
          <p:cNvSpPr/>
          <p:nvPr/>
        </p:nvSpPr>
        <p:spPr>
          <a:xfrm>
            <a:off x="0" y="1539"/>
            <a:ext cx="9144000" cy="785818"/>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Larme 211"/>
          <p:cNvSpPr/>
          <p:nvPr/>
        </p:nvSpPr>
        <p:spPr>
          <a:xfrm>
            <a:off x="76200" y="153939"/>
            <a:ext cx="540000" cy="540000"/>
          </a:xfrm>
          <a:prstGeom prst="teardrop">
            <a:avLst/>
          </a:prstGeom>
          <a:solidFill>
            <a:srgbClr val="88AF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ZoneTexte 73"/>
          <p:cNvSpPr txBox="1">
            <a:spLocks noChangeArrowheads="1"/>
          </p:cNvSpPr>
          <p:nvPr/>
        </p:nvSpPr>
        <p:spPr bwMode="auto">
          <a:xfrm>
            <a:off x="571472" y="49188"/>
            <a:ext cx="8572528" cy="707886"/>
          </a:xfrm>
          <a:prstGeom prst="rect">
            <a:avLst/>
          </a:prstGeom>
          <a:noFill/>
          <a:ln w="9525">
            <a:noFill/>
            <a:miter lim="800000"/>
            <a:headEnd/>
            <a:tailEnd/>
          </a:ln>
        </p:spPr>
        <p:txBody>
          <a:bodyPr wrap="square">
            <a:spAutoFit/>
          </a:bodyPr>
          <a:lstStyle/>
          <a:p>
            <a:r>
              <a:rPr lang="fr-FR" altLang="fr-FR" sz="4000" dirty="0" smtClean="0">
                <a:solidFill>
                  <a:srgbClr val="FAECD1"/>
                </a:solidFill>
                <a:latin typeface="Futura-CondensedLight" pitchFamily="34" charset="0"/>
              </a:rPr>
              <a:t>Síndrome metabólico (SM)</a:t>
            </a:r>
          </a:p>
        </p:txBody>
      </p:sp>
      <p:sp>
        <p:nvSpPr>
          <p:cNvPr id="12" name="AutoShape 2" descr="Resultado de imagen para muñequitos hombre y mujer"/>
          <p:cNvSpPr>
            <a:spLocks noChangeAspect="1" noChangeArrowheads="1"/>
          </p:cNvSpPr>
          <p:nvPr/>
        </p:nvSpPr>
        <p:spPr bwMode="auto">
          <a:xfrm>
            <a:off x="155575" y="-142900"/>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3" name="AutoShape 4" descr="Resultado de imagen para muñequitos hombre y mujer"/>
          <p:cNvSpPr>
            <a:spLocks noChangeAspect="1" noChangeArrowheads="1"/>
          </p:cNvSpPr>
          <p:nvPr/>
        </p:nvSpPr>
        <p:spPr bwMode="auto">
          <a:xfrm>
            <a:off x="155575" y="-142900"/>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4" name="AutoShape 6" descr="Resultado de imagen para muñequitos hombre y mujer"/>
          <p:cNvSpPr>
            <a:spLocks noChangeAspect="1" noChangeArrowheads="1"/>
          </p:cNvSpPr>
          <p:nvPr/>
        </p:nvSpPr>
        <p:spPr bwMode="auto">
          <a:xfrm>
            <a:off x="155575" y="-142900"/>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900351" y="1071546"/>
            <a:ext cx="3286148" cy="35719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rPr>
              <a:t>Síndrome Metabólico</a:t>
            </a:r>
            <a:endParaRPr lang="es-AR" sz="1600" b="1" dirty="0">
              <a:solidFill>
                <a:schemeClr val="tx1"/>
              </a:solidFill>
            </a:endParaRPr>
          </a:p>
        </p:txBody>
      </p:sp>
      <p:sp>
        <p:nvSpPr>
          <p:cNvPr id="7" name="6 Rectángulo redondeado"/>
          <p:cNvSpPr/>
          <p:nvPr/>
        </p:nvSpPr>
        <p:spPr>
          <a:xfrm>
            <a:off x="2821769" y="1857364"/>
            <a:ext cx="1000132" cy="3571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Adiposidad visceral</a:t>
            </a:r>
            <a:endParaRPr lang="es-AR" sz="1000" dirty="0">
              <a:solidFill>
                <a:schemeClr val="tx1"/>
              </a:solidFill>
            </a:endParaRPr>
          </a:p>
        </p:txBody>
      </p:sp>
      <p:sp>
        <p:nvSpPr>
          <p:cNvPr id="8" name="7 Rectángulo redondeado"/>
          <p:cNvSpPr/>
          <p:nvPr/>
        </p:nvSpPr>
        <p:spPr>
          <a:xfrm>
            <a:off x="1500166" y="1857364"/>
            <a:ext cx="1143008" cy="3571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Hiperinsulinemia</a:t>
            </a:r>
          </a:p>
          <a:p>
            <a:pPr algn="ctr"/>
            <a:r>
              <a:rPr lang="es-ES" sz="1000" dirty="0" smtClean="0">
                <a:solidFill>
                  <a:schemeClr val="tx1"/>
                </a:solidFill>
              </a:rPr>
              <a:t>Hiperglucemia</a:t>
            </a:r>
            <a:endParaRPr lang="es-AR" sz="1000" dirty="0">
              <a:solidFill>
                <a:schemeClr val="tx1"/>
              </a:solidFill>
            </a:endParaRPr>
          </a:p>
        </p:txBody>
      </p:sp>
      <p:sp>
        <p:nvSpPr>
          <p:cNvPr id="9" name="8 Rectángulo redondeado"/>
          <p:cNvSpPr/>
          <p:nvPr/>
        </p:nvSpPr>
        <p:spPr>
          <a:xfrm>
            <a:off x="3971921" y="1857364"/>
            <a:ext cx="1143008" cy="3571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Eje IGF/IGF-R</a:t>
            </a:r>
            <a:endParaRPr lang="es-AR" sz="1000" dirty="0">
              <a:solidFill>
                <a:schemeClr val="tx1"/>
              </a:solidFill>
            </a:endParaRPr>
          </a:p>
        </p:txBody>
      </p:sp>
      <p:sp>
        <p:nvSpPr>
          <p:cNvPr id="10" name="9 Rectángulo redondeado"/>
          <p:cNvSpPr/>
          <p:nvPr/>
        </p:nvSpPr>
        <p:spPr>
          <a:xfrm>
            <a:off x="5257805" y="1857364"/>
            <a:ext cx="1143008" cy="3571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Inflamación</a:t>
            </a:r>
            <a:endParaRPr lang="es-AR" sz="1000" dirty="0">
              <a:solidFill>
                <a:schemeClr val="tx1"/>
              </a:solidFill>
            </a:endParaRPr>
          </a:p>
        </p:txBody>
      </p:sp>
      <p:sp>
        <p:nvSpPr>
          <p:cNvPr id="11" name="10 Rectángulo redondeado"/>
          <p:cNvSpPr/>
          <p:nvPr/>
        </p:nvSpPr>
        <p:spPr>
          <a:xfrm>
            <a:off x="6543689" y="1857364"/>
            <a:ext cx="1143008" cy="3571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señalización de estrógenos</a:t>
            </a:r>
            <a:endParaRPr lang="es-AR" sz="1000" dirty="0">
              <a:solidFill>
                <a:schemeClr val="tx1"/>
              </a:solidFill>
            </a:endParaRPr>
          </a:p>
        </p:txBody>
      </p:sp>
      <p:sp>
        <p:nvSpPr>
          <p:cNvPr id="12" name="11 Rectángulo"/>
          <p:cNvSpPr/>
          <p:nvPr/>
        </p:nvSpPr>
        <p:spPr>
          <a:xfrm>
            <a:off x="2786050" y="2428868"/>
            <a:ext cx="1071570" cy="121444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s-ES" sz="1000" dirty="0" smtClean="0">
                <a:solidFill>
                  <a:schemeClr val="tx1"/>
                </a:solidFill>
              </a:rPr>
              <a:t>Disminución adiponectina</a:t>
            </a:r>
          </a:p>
          <a:p>
            <a:pPr algn="ctr">
              <a:buFont typeface="Arial" pitchFamily="34" charset="0"/>
              <a:buChar char="•"/>
            </a:pPr>
            <a:r>
              <a:rPr lang="es-ES" sz="1000" dirty="0" smtClean="0">
                <a:solidFill>
                  <a:schemeClr val="tx1"/>
                </a:solidFill>
              </a:rPr>
              <a:t>Aumento leptina</a:t>
            </a:r>
          </a:p>
          <a:p>
            <a:pPr algn="ctr">
              <a:buFont typeface="Arial" pitchFamily="34" charset="0"/>
              <a:buChar char="•"/>
            </a:pPr>
            <a:r>
              <a:rPr lang="es-ES" sz="1000" dirty="0" smtClean="0">
                <a:solidFill>
                  <a:schemeClr val="tx1"/>
                </a:solidFill>
              </a:rPr>
              <a:t>Producción de citoquinas</a:t>
            </a:r>
          </a:p>
          <a:p>
            <a:pPr algn="ctr">
              <a:buFont typeface="Arial" pitchFamily="34" charset="0"/>
              <a:buChar char="•"/>
            </a:pPr>
            <a:r>
              <a:rPr lang="es-ES" sz="1000" dirty="0" smtClean="0">
                <a:solidFill>
                  <a:schemeClr val="tx1"/>
                </a:solidFill>
              </a:rPr>
              <a:t>Fuente de ASCs</a:t>
            </a:r>
            <a:endParaRPr lang="es-AR" sz="1000" dirty="0">
              <a:solidFill>
                <a:schemeClr val="tx1"/>
              </a:solidFill>
            </a:endParaRPr>
          </a:p>
        </p:txBody>
      </p:sp>
      <p:sp>
        <p:nvSpPr>
          <p:cNvPr id="13" name="12 Rectángulo"/>
          <p:cNvSpPr/>
          <p:nvPr/>
        </p:nvSpPr>
        <p:spPr>
          <a:xfrm>
            <a:off x="1547791" y="2428868"/>
            <a:ext cx="1071570" cy="121444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s-ES" sz="1000" dirty="0" smtClean="0">
                <a:solidFill>
                  <a:schemeClr val="tx1"/>
                </a:solidFill>
              </a:rPr>
              <a:t>Elevada insulina</a:t>
            </a:r>
          </a:p>
          <a:p>
            <a:pPr algn="ctr">
              <a:buFont typeface="Arial" pitchFamily="34" charset="0"/>
              <a:buChar char="•"/>
            </a:pPr>
            <a:r>
              <a:rPr lang="es-ES" sz="1000" dirty="0" smtClean="0">
                <a:solidFill>
                  <a:schemeClr val="tx1"/>
                </a:solidFill>
              </a:rPr>
              <a:t>Exceso de glucosa</a:t>
            </a:r>
          </a:p>
          <a:p>
            <a:pPr algn="ctr">
              <a:buFont typeface="Arial" pitchFamily="34" charset="0"/>
              <a:buChar char="•"/>
            </a:pPr>
            <a:r>
              <a:rPr lang="es-ES" sz="1000" dirty="0" smtClean="0">
                <a:solidFill>
                  <a:schemeClr val="tx1"/>
                </a:solidFill>
              </a:rPr>
              <a:t>Producción de AGEs</a:t>
            </a:r>
          </a:p>
        </p:txBody>
      </p:sp>
      <p:sp>
        <p:nvSpPr>
          <p:cNvPr id="14" name="13 Rectángulo"/>
          <p:cNvSpPr/>
          <p:nvPr/>
        </p:nvSpPr>
        <p:spPr>
          <a:xfrm>
            <a:off x="4007640" y="2428868"/>
            <a:ext cx="1071570" cy="121444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s-ES" sz="1000" dirty="0" smtClean="0">
                <a:solidFill>
                  <a:schemeClr val="tx1"/>
                </a:solidFill>
              </a:rPr>
              <a:t>Elevado IGF-1</a:t>
            </a:r>
          </a:p>
          <a:p>
            <a:pPr algn="ctr">
              <a:buFont typeface="Arial" pitchFamily="34" charset="0"/>
              <a:buChar char="•"/>
            </a:pPr>
            <a:r>
              <a:rPr lang="es-ES" sz="1000" dirty="0" smtClean="0">
                <a:solidFill>
                  <a:schemeClr val="tx1"/>
                </a:solidFill>
              </a:rPr>
              <a:t>Bajo IGFBPs</a:t>
            </a:r>
          </a:p>
          <a:p>
            <a:pPr algn="ctr">
              <a:buFont typeface="Arial" pitchFamily="34" charset="0"/>
              <a:buChar char="•"/>
            </a:pPr>
            <a:r>
              <a:rPr lang="es-ES" sz="1000" dirty="0" smtClean="0">
                <a:solidFill>
                  <a:schemeClr val="tx1"/>
                </a:solidFill>
              </a:rPr>
              <a:t>Movilización de EPCs</a:t>
            </a:r>
          </a:p>
        </p:txBody>
      </p:sp>
      <p:sp>
        <p:nvSpPr>
          <p:cNvPr id="15" name="14 Rectángulo"/>
          <p:cNvSpPr/>
          <p:nvPr/>
        </p:nvSpPr>
        <p:spPr>
          <a:xfrm>
            <a:off x="5293524" y="2428868"/>
            <a:ext cx="1071570" cy="121444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s-ES" sz="1000" dirty="0" smtClean="0">
                <a:solidFill>
                  <a:schemeClr val="tx1"/>
                </a:solidFill>
              </a:rPr>
              <a:t>Citoquinas</a:t>
            </a:r>
          </a:p>
          <a:p>
            <a:pPr algn="ctr">
              <a:buFont typeface="Arial" pitchFamily="34" charset="0"/>
              <a:buChar char="•"/>
            </a:pPr>
            <a:r>
              <a:rPr lang="es-ES" sz="1000" dirty="0" smtClean="0">
                <a:solidFill>
                  <a:schemeClr val="tx1"/>
                </a:solidFill>
              </a:rPr>
              <a:t>ROS</a:t>
            </a:r>
          </a:p>
          <a:p>
            <a:pPr algn="ctr">
              <a:buFont typeface="Arial" pitchFamily="34" charset="0"/>
              <a:buChar char="•"/>
            </a:pPr>
            <a:r>
              <a:rPr lang="es-ES" sz="1000" dirty="0" smtClean="0">
                <a:solidFill>
                  <a:schemeClr val="tx1"/>
                </a:solidFill>
              </a:rPr>
              <a:t>CLS</a:t>
            </a:r>
          </a:p>
          <a:p>
            <a:pPr algn="ctr">
              <a:buFont typeface="Arial" pitchFamily="34" charset="0"/>
              <a:buChar char="•"/>
            </a:pPr>
            <a:r>
              <a:rPr lang="es-ES" sz="1000" dirty="0" smtClean="0">
                <a:solidFill>
                  <a:schemeClr val="tx1"/>
                </a:solidFill>
              </a:rPr>
              <a:t>Elevado CRP</a:t>
            </a:r>
          </a:p>
        </p:txBody>
      </p:sp>
      <p:sp>
        <p:nvSpPr>
          <p:cNvPr id="16" name="15 Rectángulo"/>
          <p:cNvSpPr/>
          <p:nvPr/>
        </p:nvSpPr>
        <p:spPr>
          <a:xfrm>
            <a:off x="6579408" y="2428868"/>
            <a:ext cx="1071570" cy="121444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s-ES" sz="1000" dirty="0" smtClean="0">
                <a:solidFill>
                  <a:schemeClr val="tx1"/>
                </a:solidFill>
              </a:rPr>
              <a:t>Estrógenos liberados del tejido adiposo</a:t>
            </a:r>
          </a:p>
          <a:p>
            <a:pPr algn="ctr">
              <a:buFont typeface="Arial" pitchFamily="34" charset="0"/>
              <a:buChar char="•"/>
            </a:pPr>
            <a:r>
              <a:rPr lang="es-ES" sz="1000" dirty="0" smtClean="0">
                <a:solidFill>
                  <a:schemeClr val="tx1"/>
                </a:solidFill>
              </a:rPr>
              <a:t>Bajo SHBGs</a:t>
            </a:r>
          </a:p>
        </p:txBody>
      </p:sp>
      <p:sp>
        <p:nvSpPr>
          <p:cNvPr id="17" name="16 Cerrar llave"/>
          <p:cNvSpPr/>
          <p:nvPr/>
        </p:nvSpPr>
        <p:spPr>
          <a:xfrm rot="5400000">
            <a:off x="4286248" y="838182"/>
            <a:ext cx="571504" cy="6286544"/>
          </a:xfrm>
          <a:prstGeom prst="righ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s-AR"/>
          </a:p>
        </p:txBody>
      </p:sp>
      <p:pic>
        <p:nvPicPr>
          <p:cNvPr id="18" name="17 Imagen"/>
          <p:cNvPicPr>
            <a:picLocks noChangeAspect="1"/>
          </p:cNvPicPr>
          <p:nvPr/>
        </p:nvPicPr>
        <p:blipFill>
          <a:blip r:embed="rId2" cstate="print"/>
          <a:srcRect l="18928" t="71116" r="70031" b="12290"/>
          <a:stretch>
            <a:fillRect/>
          </a:stretch>
        </p:blipFill>
        <p:spPr bwMode="auto">
          <a:xfrm>
            <a:off x="2471723" y="4341458"/>
            <a:ext cx="772829" cy="772829"/>
          </a:xfrm>
          <a:prstGeom prst="rect">
            <a:avLst/>
          </a:prstGeom>
          <a:noFill/>
          <a:ln w="9525">
            <a:noFill/>
            <a:miter lim="800000"/>
            <a:headEnd/>
            <a:tailEnd/>
          </a:ln>
        </p:spPr>
      </p:pic>
      <p:pic>
        <p:nvPicPr>
          <p:cNvPr id="19" name="18 Imagen"/>
          <p:cNvPicPr>
            <a:picLocks noChangeAspect="1"/>
          </p:cNvPicPr>
          <p:nvPr/>
        </p:nvPicPr>
        <p:blipFill>
          <a:blip r:embed="rId2" cstate="print"/>
          <a:srcRect l="41011" t="71116" r="44794" b="12290"/>
          <a:stretch>
            <a:fillRect/>
          </a:stretch>
        </p:blipFill>
        <p:spPr bwMode="auto">
          <a:xfrm>
            <a:off x="3971921" y="4341458"/>
            <a:ext cx="993588" cy="772829"/>
          </a:xfrm>
          <a:prstGeom prst="rect">
            <a:avLst/>
          </a:prstGeom>
          <a:noFill/>
          <a:ln w="9525">
            <a:noFill/>
            <a:miter lim="800000"/>
            <a:headEnd/>
            <a:tailEnd/>
          </a:ln>
        </p:spPr>
      </p:pic>
      <p:pic>
        <p:nvPicPr>
          <p:cNvPr id="20" name="19 Imagen"/>
          <p:cNvPicPr>
            <a:picLocks noChangeAspect="1"/>
          </p:cNvPicPr>
          <p:nvPr/>
        </p:nvPicPr>
        <p:blipFill>
          <a:blip r:embed="rId2" cstate="print"/>
          <a:srcRect l="66247" t="71117" r="16402" b="9919"/>
          <a:stretch>
            <a:fillRect/>
          </a:stretch>
        </p:blipFill>
        <p:spPr bwMode="auto">
          <a:xfrm>
            <a:off x="5829309" y="4286256"/>
            <a:ext cx="1214446" cy="883233"/>
          </a:xfrm>
          <a:prstGeom prst="rect">
            <a:avLst/>
          </a:prstGeom>
          <a:noFill/>
          <a:ln w="9525">
            <a:noFill/>
            <a:miter lim="800000"/>
            <a:headEnd/>
            <a:tailEnd/>
          </a:ln>
        </p:spPr>
      </p:pic>
      <p:cxnSp>
        <p:nvCxnSpPr>
          <p:cNvPr id="21" name="20 Conector recto de flecha"/>
          <p:cNvCxnSpPr/>
          <p:nvPr/>
        </p:nvCxnSpPr>
        <p:spPr>
          <a:xfrm rot="10800000" flipV="1">
            <a:off x="2185971" y="1500174"/>
            <a:ext cx="500066"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21 Conector recto de flecha"/>
          <p:cNvCxnSpPr/>
          <p:nvPr/>
        </p:nvCxnSpPr>
        <p:spPr>
          <a:xfrm rot="5400000">
            <a:off x="3114665" y="1642256"/>
            <a:ext cx="28575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22 Conector recto de flecha"/>
          <p:cNvCxnSpPr/>
          <p:nvPr/>
        </p:nvCxnSpPr>
        <p:spPr>
          <a:xfrm rot="5400000">
            <a:off x="4400549" y="1642256"/>
            <a:ext cx="28575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23 Conector recto de flecha"/>
          <p:cNvCxnSpPr/>
          <p:nvPr/>
        </p:nvCxnSpPr>
        <p:spPr>
          <a:xfrm rot="5400000">
            <a:off x="5686433" y="1642256"/>
            <a:ext cx="28575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24 Conector recto de flecha"/>
          <p:cNvCxnSpPr/>
          <p:nvPr/>
        </p:nvCxnSpPr>
        <p:spPr>
          <a:xfrm>
            <a:off x="6400813" y="1500173"/>
            <a:ext cx="500066"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25 Rectángulo"/>
          <p:cNvSpPr/>
          <p:nvPr/>
        </p:nvSpPr>
        <p:spPr>
          <a:xfrm>
            <a:off x="2162158" y="5357826"/>
            <a:ext cx="4643470" cy="35719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rPr>
              <a:t>Promoción y progresión del desarrollo del cáncer</a:t>
            </a:r>
            <a:endParaRPr lang="es-AR" sz="1600" b="1" dirty="0">
              <a:solidFill>
                <a:schemeClr val="tx1"/>
              </a:solidFill>
            </a:endParaRPr>
          </a:p>
        </p:txBody>
      </p:sp>
      <p:sp>
        <p:nvSpPr>
          <p:cNvPr id="27" name="26 Rectángulo"/>
          <p:cNvSpPr/>
          <p:nvPr/>
        </p:nvSpPr>
        <p:spPr>
          <a:xfrm>
            <a:off x="4543425" y="4319594"/>
            <a:ext cx="14287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27 Flecha derecha"/>
          <p:cNvSpPr/>
          <p:nvPr/>
        </p:nvSpPr>
        <p:spPr>
          <a:xfrm>
            <a:off x="3400417" y="4656434"/>
            <a:ext cx="500066" cy="14287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28 Flecha derecha"/>
          <p:cNvSpPr/>
          <p:nvPr/>
        </p:nvSpPr>
        <p:spPr>
          <a:xfrm>
            <a:off x="5186367" y="4656434"/>
            <a:ext cx="500066" cy="14287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Rectangle 116"/>
          <p:cNvSpPr/>
          <p:nvPr/>
        </p:nvSpPr>
        <p:spPr>
          <a:xfrm>
            <a:off x="0" y="0"/>
            <a:ext cx="9144000" cy="785813"/>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1" name="Larme 211"/>
          <p:cNvSpPr/>
          <p:nvPr/>
        </p:nvSpPr>
        <p:spPr>
          <a:xfrm>
            <a:off x="76200" y="152400"/>
            <a:ext cx="539750" cy="539750"/>
          </a:xfrm>
          <a:prstGeom prst="teardrop">
            <a:avLst/>
          </a:prstGeom>
          <a:solidFill>
            <a:srgbClr val="88AF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 name="ZoneTexte 73"/>
          <p:cNvSpPr txBox="1">
            <a:spLocks noChangeArrowheads="1"/>
          </p:cNvSpPr>
          <p:nvPr/>
        </p:nvSpPr>
        <p:spPr bwMode="auto">
          <a:xfrm>
            <a:off x="571500" y="119063"/>
            <a:ext cx="85725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altLang="fr-FR" sz="2400" dirty="0">
                <a:solidFill>
                  <a:srgbClr val="FAECD1"/>
                </a:solidFill>
                <a:latin typeface="Futura-CondensedLight"/>
              </a:rPr>
              <a:t>¿Por qué el SM aumenta el riesgo de desarrollar cáncer?</a:t>
            </a:r>
          </a:p>
        </p:txBody>
      </p:sp>
      <p:sp>
        <p:nvSpPr>
          <p:cNvPr id="33" name="AutoShape 2" descr="Resultado de imagen para muñequitos hombre y muj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altLang="es-AR" sz="1800"/>
          </a:p>
        </p:txBody>
      </p:sp>
      <p:sp>
        <p:nvSpPr>
          <p:cNvPr id="34" name="AutoShape 4" descr="Resultado de imagen para muñequitos hombre y muj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altLang="es-AR" sz="1800"/>
          </a:p>
        </p:txBody>
      </p:sp>
      <p:sp>
        <p:nvSpPr>
          <p:cNvPr id="35" name="AutoShape 6" descr="Resultado de imagen para muñequitos hombre y muj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altLang="es-AR" sz="1800"/>
          </a:p>
        </p:txBody>
      </p:sp>
      <p:sp>
        <p:nvSpPr>
          <p:cNvPr id="36" name="CuadroTexto 1"/>
          <p:cNvSpPr txBox="1"/>
          <p:nvPr/>
        </p:nvSpPr>
        <p:spPr>
          <a:xfrm>
            <a:off x="155575" y="6417254"/>
            <a:ext cx="3987797" cy="276999"/>
          </a:xfrm>
          <a:prstGeom prst="rect">
            <a:avLst/>
          </a:prstGeom>
          <a:noFill/>
        </p:spPr>
        <p:txBody>
          <a:bodyPr wrap="square" rtlCol="0">
            <a:spAutoFit/>
          </a:bodyPr>
          <a:lstStyle/>
          <a:p>
            <a:r>
              <a:rPr lang="es-AR" sz="1200" b="1" i="1" dirty="0" smtClean="0">
                <a:solidFill>
                  <a:schemeClr val="bg1">
                    <a:lumMod val="50000"/>
                  </a:schemeClr>
                </a:solidFill>
                <a:latin typeface="Trebuchet MS" pitchFamily="34" charset="0"/>
              </a:rPr>
              <a:t>Adaptado de </a:t>
            </a:r>
            <a:r>
              <a:rPr lang="es-AR" sz="1200" b="1" i="1" dirty="0" err="1" smtClean="0">
                <a:solidFill>
                  <a:schemeClr val="bg1">
                    <a:lumMod val="50000"/>
                  </a:schemeClr>
                </a:solidFill>
                <a:latin typeface="Trebuchet MS" pitchFamily="34" charset="0"/>
              </a:rPr>
              <a:t>Micucci</a:t>
            </a:r>
            <a:r>
              <a:rPr lang="es-AR" sz="1200" b="1" i="1" dirty="0" smtClean="0">
                <a:solidFill>
                  <a:schemeClr val="bg1">
                    <a:lumMod val="50000"/>
                  </a:schemeClr>
                </a:solidFill>
                <a:latin typeface="Trebuchet MS" pitchFamily="34" charset="0"/>
              </a:rPr>
              <a:t> et al 2016</a:t>
            </a:r>
            <a:endParaRPr lang="es-AR" sz="1200" b="1" i="1" dirty="0">
              <a:solidFill>
                <a:schemeClr val="bg1">
                  <a:lumMod val="50000"/>
                </a:schemeClr>
              </a:solidFill>
              <a:latin typeface="Trebuchet MS"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16"/>
          <p:cNvSpPr/>
          <p:nvPr/>
        </p:nvSpPr>
        <p:spPr>
          <a:xfrm>
            <a:off x="0" y="0"/>
            <a:ext cx="9144000" cy="792163"/>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Larme 211"/>
          <p:cNvSpPr/>
          <p:nvPr/>
        </p:nvSpPr>
        <p:spPr>
          <a:xfrm>
            <a:off x="76200" y="152400"/>
            <a:ext cx="539750" cy="539750"/>
          </a:xfrm>
          <a:prstGeom prst="teardrop">
            <a:avLst/>
          </a:prstGeom>
          <a:solidFill>
            <a:srgbClr val="88AF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484" name="ZoneTexte 73"/>
          <p:cNvSpPr txBox="1">
            <a:spLocks noChangeArrowheads="1"/>
          </p:cNvSpPr>
          <p:nvPr/>
        </p:nvSpPr>
        <p:spPr bwMode="auto">
          <a:xfrm>
            <a:off x="571500" y="71438"/>
            <a:ext cx="85725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altLang="fr-FR" dirty="0" smtClean="0">
                <a:solidFill>
                  <a:srgbClr val="FAECD1"/>
                </a:solidFill>
                <a:latin typeface="Futura-CondensedLight"/>
              </a:rPr>
              <a:t>Aromatasa en Tejido adiposo</a:t>
            </a:r>
            <a:endParaRPr lang="es-AR" altLang="fr-FR" dirty="0">
              <a:solidFill>
                <a:srgbClr val="FAECD1"/>
              </a:solidFill>
              <a:latin typeface="Futura-CondensedLight"/>
            </a:endParaRPr>
          </a:p>
        </p:txBody>
      </p:sp>
      <p:pic>
        <p:nvPicPr>
          <p:cNvPr id="22530" name="Picture 2" descr="Resultado de imagen para AROMATASE"/>
          <p:cNvPicPr>
            <a:picLocks noChangeAspect="1" noChangeArrowheads="1"/>
          </p:cNvPicPr>
          <p:nvPr/>
        </p:nvPicPr>
        <p:blipFill>
          <a:blip r:embed="rId3">
            <a:extLst>
              <a:ext uri="{28A0092B-C50C-407E-A947-70E740481C1C}">
                <a14:useLocalDpi xmlns="" xmlns:a14="http://schemas.microsoft.com/office/drawing/2010/main" val="0"/>
              </a:ext>
            </a:extLst>
          </a:blip>
          <a:srcRect l="7500" t="11250" r="5833" b="16249"/>
          <a:stretch>
            <a:fillRect/>
          </a:stretch>
        </p:blipFill>
        <p:spPr bwMode="auto">
          <a:xfrm>
            <a:off x="2000232" y="909853"/>
            <a:ext cx="4643470" cy="2590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40 CuadroTexto"/>
          <p:cNvSpPr txBox="1"/>
          <p:nvPr/>
        </p:nvSpPr>
        <p:spPr>
          <a:xfrm>
            <a:off x="0" y="3643314"/>
            <a:ext cx="9144000" cy="2862322"/>
          </a:xfrm>
          <a:prstGeom prst="rect">
            <a:avLst/>
          </a:prstGeom>
          <a:noFill/>
        </p:spPr>
        <p:txBody>
          <a:bodyPr wrap="square" rtlCol="0">
            <a:spAutoFit/>
          </a:bodyPr>
          <a:lstStyle/>
          <a:p>
            <a:pPr algn="just">
              <a:buFont typeface="Arial" pitchFamily="34" charset="0"/>
              <a:buChar char="•"/>
            </a:pPr>
            <a:r>
              <a:rPr lang="es-AR" b="1" dirty="0" smtClean="0">
                <a:latin typeface="+mn-lt"/>
              </a:rPr>
              <a:t>En hombres el tejido adiposo blanco es el principal sitio de síntesis de estrógenos a través de la enzima aromatasa</a:t>
            </a:r>
          </a:p>
          <a:p>
            <a:pPr algn="just"/>
            <a:endParaRPr lang="es-AR" b="1" dirty="0" smtClean="0">
              <a:latin typeface="+mn-lt"/>
            </a:endParaRPr>
          </a:p>
          <a:p>
            <a:pPr algn="just">
              <a:buFont typeface="Arial" pitchFamily="34" charset="0"/>
              <a:buChar char="•"/>
            </a:pPr>
            <a:r>
              <a:rPr lang="es-AR" b="1" dirty="0" smtClean="0">
                <a:latin typeface="+mn-lt"/>
              </a:rPr>
              <a:t>El aumento de adiposidad visceral contribuye a aumentar los niveles de estrógenos circulantes libres y totales y a disminuir  la concentración de testosterona libre</a:t>
            </a:r>
          </a:p>
          <a:p>
            <a:pPr algn="just"/>
            <a:endParaRPr lang="es-AR" b="1" dirty="0" smtClean="0">
              <a:latin typeface="+mn-lt"/>
            </a:endParaRPr>
          </a:p>
          <a:p>
            <a:pPr algn="just">
              <a:buFont typeface="Arial" pitchFamily="34" charset="0"/>
              <a:buChar char="•"/>
            </a:pPr>
            <a:r>
              <a:rPr lang="es-AR" b="1" dirty="0" smtClean="0">
                <a:latin typeface="+mn-lt"/>
              </a:rPr>
              <a:t>El aumento de adiposidad visceral lleva a una disminución de las concentraciones sanguíneas de la globulina transportadora de hormonas sexuales (SGBH), una proteína con alta afinidad por el estradiol que provoca un aumento en la fracción de estradiol biodisponible</a:t>
            </a:r>
          </a:p>
          <a:p>
            <a:pPr algn="just"/>
            <a:endParaRPr lang="en-US" b="1" dirty="0">
              <a:latin typeface="+mn-lt"/>
            </a:endParaRPr>
          </a:p>
        </p:txBody>
      </p:sp>
      <p:sp>
        <p:nvSpPr>
          <p:cNvPr id="42" name="41 Rectángulo redondeado"/>
          <p:cNvSpPr/>
          <p:nvPr/>
        </p:nvSpPr>
        <p:spPr>
          <a:xfrm>
            <a:off x="357158" y="1142984"/>
            <a:ext cx="1143008" cy="3571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señalización de estrógenos</a:t>
            </a:r>
            <a:endParaRPr lang="es-AR" sz="1000" dirty="0">
              <a:solidFill>
                <a:schemeClr val="tx1"/>
              </a:solidFill>
            </a:endParaRPr>
          </a:p>
        </p:txBody>
      </p:sp>
      <p:sp>
        <p:nvSpPr>
          <p:cNvPr id="43" name="42 Rectángulo"/>
          <p:cNvSpPr/>
          <p:nvPr/>
        </p:nvSpPr>
        <p:spPr>
          <a:xfrm>
            <a:off x="392877" y="1714488"/>
            <a:ext cx="1071570" cy="121444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s-ES" sz="1000" dirty="0" smtClean="0">
                <a:solidFill>
                  <a:schemeClr val="tx1"/>
                </a:solidFill>
              </a:rPr>
              <a:t>Estrógenos liberados del tejido adiposo</a:t>
            </a:r>
          </a:p>
          <a:p>
            <a:pPr algn="ctr">
              <a:buFont typeface="Arial" pitchFamily="34" charset="0"/>
              <a:buChar char="•"/>
            </a:pPr>
            <a:r>
              <a:rPr lang="es-ES" sz="1000" dirty="0" smtClean="0">
                <a:solidFill>
                  <a:schemeClr val="tx1"/>
                </a:solidFill>
              </a:rPr>
              <a:t>Bajo SHBGs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6"/>
          <p:cNvSpPr/>
          <p:nvPr/>
        </p:nvSpPr>
        <p:spPr>
          <a:xfrm>
            <a:off x="0" y="0"/>
            <a:ext cx="9144000" cy="792163"/>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 name="Larme 211"/>
          <p:cNvSpPr/>
          <p:nvPr/>
        </p:nvSpPr>
        <p:spPr>
          <a:xfrm>
            <a:off x="76200" y="152400"/>
            <a:ext cx="539750" cy="539750"/>
          </a:xfrm>
          <a:prstGeom prst="teardrop">
            <a:avLst/>
          </a:prstGeom>
          <a:solidFill>
            <a:srgbClr val="88AF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532" name="ZoneTexte 73"/>
          <p:cNvSpPr txBox="1">
            <a:spLocks noChangeArrowheads="1"/>
          </p:cNvSpPr>
          <p:nvPr/>
        </p:nvSpPr>
        <p:spPr bwMode="auto">
          <a:xfrm>
            <a:off x="571500" y="71438"/>
            <a:ext cx="85725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altLang="fr-FR" dirty="0">
                <a:solidFill>
                  <a:srgbClr val="FAECD1"/>
                </a:solidFill>
                <a:latin typeface="Futura-CondensedLight"/>
              </a:rPr>
              <a:t>Aromatasa en </a:t>
            </a:r>
            <a:r>
              <a:rPr lang="es-AR" altLang="fr-FR" dirty="0" smtClean="0">
                <a:solidFill>
                  <a:srgbClr val="FAECD1"/>
                </a:solidFill>
                <a:latin typeface="Futura-CondensedLight"/>
              </a:rPr>
              <a:t>CaP y SM</a:t>
            </a:r>
            <a:endParaRPr lang="es-AR" altLang="fr-FR" dirty="0">
              <a:solidFill>
                <a:srgbClr val="FAECD1"/>
              </a:solidFill>
              <a:latin typeface="Futura-CondensedLight"/>
            </a:endParaRPr>
          </a:p>
        </p:txBody>
      </p:sp>
      <p:sp>
        <p:nvSpPr>
          <p:cNvPr id="5" name="2 Marcador de contenido"/>
          <p:cNvSpPr txBox="1">
            <a:spLocks/>
          </p:cNvSpPr>
          <p:nvPr/>
        </p:nvSpPr>
        <p:spPr>
          <a:xfrm>
            <a:off x="60324" y="3862422"/>
            <a:ext cx="9083675" cy="2424098"/>
          </a:xfrm>
          <a:prstGeom prst="rect">
            <a:avLst/>
          </a:prstGeom>
        </p:spPr>
        <p:txBody>
          <a:bodyPr/>
          <a:lstStyle/>
          <a:p>
            <a:pPr marL="285750" indent="-285750" algn="just" eaLnBrk="1" fontAlgn="auto" hangingPunct="1">
              <a:spcBef>
                <a:spcPts val="0"/>
              </a:spcBef>
              <a:spcAft>
                <a:spcPts val="0"/>
              </a:spcAft>
              <a:buClr>
                <a:srgbClr val="495B64"/>
              </a:buClr>
              <a:buFont typeface="Arial" pitchFamily="34" charset="0"/>
              <a:buChar char="•"/>
              <a:defRPr/>
            </a:pPr>
            <a:endParaRPr lang="es-AR" b="1" dirty="0" smtClean="0">
              <a:latin typeface="+mn-lt"/>
              <a:cs typeface="+mn-cs"/>
            </a:endParaRPr>
          </a:p>
          <a:p>
            <a:pPr marL="285750" indent="-285750" algn="just" eaLnBrk="1" fontAlgn="auto" hangingPunct="1">
              <a:spcBef>
                <a:spcPts val="0"/>
              </a:spcBef>
              <a:spcAft>
                <a:spcPts val="0"/>
              </a:spcAft>
              <a:buClr>
                <a:srgbClr val="495B64"/>
              </a:buClr>
              <a:buFont typeface="Arial" pitchFamily="34" charset="0"/>
              <a:buChar char="•"/>
              <a:defRPr/>
            </a:pPr>
            <a:r>
              <a:rPr lang="es-AR" b="1" dirty="0" smtClean="0">
                <a:latin typeface="+mn-lt"/>
              </a:rPr>
              <a:t>La expresión de aromatasa, AR y ER-</a:t>
            </a:r>
            <a:r>
              <a:rPr lang="el-GR" b="1" dirty="0" smtClean="0">
                <a:latin typeface="+mn-lt"/>
              </a:rPr>
              <a:t>β</a:t>
            </a:r>
            <a:r>
              <a:rPr lang="es-AR" b="1" dirty="0" smtClean="0">
                <a:latin typeface="+mn-lt"/>
              </a:rPr>
              <a:t> no se encuentra alterada en células epiteliales tumorales en pacientes obesos (</a:t>
            </a:r>
            <a:r>
              <a:rPr lang="es-AR" b="1" dirty="0" err="1" smtClean="0">
                <a:latin typeface="+mn-lt"/>
              </a:rPr>
              <a:t>Gross</a:t>
            </a:r>
            <a:r>
              <a:rPr lang="es-AR" b="1" dirty="0" smtClean="0">
                <a:latin typeface="+mn-lt"/>
              </a:rPr>
              <a:t> 2009)</a:t>
            </a:r>
          </a:p>
          <a:p>
            <a:pPr marL="285750" indent="-285750" algn="just" eaLnBrk="1" fontAlgn="auto" hangingPunct="1">
              <a:spcBef>
                <a:spcPts val="0"/>
              </a:spcBef>
              <a:spcAft>
                <a:spcPts val="0"/>
              </a:spcAft>
              <a:buClr>
                <a:srgbClr val="495B64"/>
              </a:buClr>
              <a:buFont typeface="Arial" pitchFamily="34" charset="0"/>
              <a:buChar char="•"/>
              <a:defRPr/>
            </a:pPr>
            <a:endParaRPr lang="es-AR" b="1" dirty="0" smtClean="0">
              <a:latin typeface="+mn-lt"/>
            </a:endParaRPr>
          </a:p>
          <a:p>
            <a:pPr marL="285750" indent="-285750" algn="just" eaLnBrk="1" fontAlgn="auto" hangingPunct="1">
              <a:spcBef>
                <a:spcPts val="0"/>
              </a:spcBef>
              <a:spcAft>
                <a:spcPts val="0"/>
              </a:spcAft>
              <a:buClr>
                <a:srgbClr val="495B64"/>
              </a:buClr>
              <a:buFont typeface="Arial" pitchFamily="34" charset="0"/>
              <a:buChar char="•"/>
              <a:defRPr/>
            </a:pPr>
            <a:r>
              <a:rPr lang="es-AR" b="1" dirty="0" smtClean="0">
                <a:latin typeface="+mn-lt"/>
              </a:rPr>
              <a:t>Se encontró una disminución de la expresión de aromatasa y ER-</a:t>
            </a:r>
            <a:r>
              <a:rPr lang="el-GR" b="1" dirty="0" smtClean="0">
                <a:latin typeface="+mn-lt"/>
              </a:rPr>
              <a:t>α</a:t>
            </a:r>
            <a:r>
              <a:rPr lang="es-AR" b="1" dirty="0" smtClean="0">
                <a:latin typeface="+mn-lt"/>
              </a:rPr>
              <a:t> en los compartimentos </a:t>
            </a:r>
            <a:r>
              <a:rPr lang="es-AR" b="1" dirty="0" err="1" smtClean="0">
                <a:latin typeface="+mn-lt"/>
              </a:rPr>
              <a:t>estromales</a:t>
            </a:r>
            <a:r>
              <a:rPr lang="es-AR" b="1" dirty="0" smtClean="0">
                <a:latin typeface="+mn-lt"/>
              </a:rPr>
              <a:t> rodeando al tejido tumoral en pacientes obesos (</a:t>
            </a:r>
            <a:r>
              <a:rPr lang="es-AR" b="1" dirty="0" err="1" smtClean="0">
                <a:latin typeface="+mn-lt"/>
              </a:rPr>
              <a:t>Gross</a:t>
            </a:r>
            <a:r>
              <a:rPr lang="es-AR" b="1" dirty="0" smtClean="0">
                <a:latin typeface="+mn-lt"/>
              </a:rPr>
              <a:t> 2009)</a:t>
            </a:r>
          </a:p>
          <a:p>
            <a:pPr marL="285750" indent="-285750" algn="just" eaLnBrk="1" fontAlgn="auto" hangingPunct="1">
              <a:spcBef>
                <a:spcPts val="0"/>
              </a:spcBef>
              <a:spcAft>
                <a:spcPts val="0"/>
              </a:spcAft>
              <a:buClr>
                <a:srgbClr val="495B64"/>
              </a:buClr>
              <a:buFont typeface="Arial" pitchFamily="34" charset="0"/>
              <a:buChar char="•"/>
              <a:defRPr/>
            </a:pPr>
            <a:endParaRPr lang="es-AR" b="1" dirty="0" smtClean="0">
              <a:latin typeface="+mn-lt"/>
            </a:endParaRPr>
          </a:p>
          <a:p>
            <a:pPr marL="285750" indent="-285750" algn="just" eaLnBrk="1" fontAlgn="auto" hangingPunct="1">
              <a:spcBef>
                <a:spcPts val="0"/>
              </a:spcBef>
              <a:spcAft>
                <a:spcPts val="0"/>
              </a:spcAft>
              <a:buClr>
                <a:srgbClr val="495B64"/>
              </a:buClr>
              <a:buFont typeface="Arial" pitchFamily="34" charset="0"/>
              <a:buChar char="•"/>
              <a:defRPr/>
            </a:pPr>
            <a:r>
              <a:rPr lang="es-AR" b="1" dirty="0" smtClean="0">
                <a:latin typeface="+mn-lt"/>
              </a:rPr>
              <a:t>La obesidad puede causar cambios en la producción de esteroides sexuales en el estroma y afectar el crecimiento del cáncer de próstata a través de mecanismos </a:t>
            </a:r>
            <a:r>
              <a:rPr lang="es-AR" b="1" dirty="0" err="1" smtClean="0">
                <a:latin typeface="+mn-lt"/>
              </a:rPr>
              <a:t>intracrinos</a:t>
            </a:r>
            <a:r>
              <a:rPr lang="es-AR" b="1" dirty="0" smtClean="0">
                <a:latin typeface="+mn-lt"/>
              </a:rPr>
              <a:t> / </a:t>
            </a:r>
            <a:r>
              <a:rPr lang="es-AR" b="1" dirty="0" err="1" smtClean="0">
                <a:latin typeface="+mn-lt"/>
              </a:rPr>
              <a:t>paracrinos</a:t>
            </a:r>
            <a:r>
              <a:rPr lang="es-AR" b="1" dirty="0" smtClean="0">
                <a:latin typeface="+mn-lt"/>
              </a:rPr>
              <a:t> (</a:t>
            </a:r>
            <a:r>
              <a:rPr lang="es-AR" b="1" dirty="0" err="1" smtClean="0">
                <a:latin typeface="+mn-lt"/>
              </a:rPr>
              <a:t>Gross</a:t>
            </a:r>
            <a:r>
              <a:rPr lang="es-AR" b="1" dirty="0" smtClean="0">
                <a:latin typeface="+mn-lt"/>
              </a:rPr>
              <a:t> 2009)</a:t>
            </a:r>
            <a:endParaRPr lang="es-AR" b="1" dirty="0">
              <a:latin typeface="+mn-lt"/>
              <a:cs typeface="+mn-cs"/>
            </a:endParaRPr>
          </a:p>
          <a:p>
            <a:pPr marL="342900" indent="-342900" algn="just" eaLnBrk="1" fontAlgn="auto" hangingPunct="1">
              <a:spcBef>
                <a:spcPct val="20000"/>
              </a:spcBef>
              <a:spcAft>
                <a:spcPts val="0"/>
              </a:spcAft>
              <a:buClr>
                <a:srgbClr val="495B64"/>
              </a:buClr>
              <a:buFont typeface="Arial" pitchFamily="34" charset="0"/>
              <a:buChar char="•"/>
              <a:defRPr/>
            </a:pPr>
            <a:endParaRPr lang="en-US" b="1" dirty="0">
              <a:latin typeface="+mn-lt"/>
            </a:endParaRPr>
          </a:p>
          <a:p>
            <a:pPr marL="342900" indent="-342900" algn="just" eaLnBrk="1" fontAlgn="auto" hangingPunct="1">
              <a:spcBef>
                <a:spcPct val="20000"/>
              </a:spcBef>
              <a:spcAft>
                <a:spcPts val="0"/>
              </a:spcAft>
              <a:buClr>
                <a:srgbClr val="495B64"/>
              </a:buClr>
              <a:buFont typeface="Arial" pitchFamily="34" charset="0"/>
              <a:buChar char="•"/>
              <a:defRPr/>
            </a:pPr>
            <a:endParaRPr lang="es-AR" b="1" dirty="0">
              <a:latin typeface="+mn-lt"/>
              <a:cs typeface="+mn-cs"/>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27344" t="36806" r="29295" b="22916"/>
          <a:stretch>
            <a:fillRect/>
          </a:stretch>
        </p:blipFill>
        <p:spPr bwMode="auto">
          <a:xfrm>
            <a:off x="1544588" y="785813"/>
            <a:ext cx="5742056" cy="3000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6 Rectángulo"/>
          <p:cNvSpPr/>
          <p:nvPr/>
        </p:nvSpPr>
        <p:spPr>
          <a:xfrm>
            <a:off x="6107113" y="3784605"/>
            <a:ext cx="3000375" cy="430213"/>
          </a:xfrm>
          <a:prstGeom prst="rect">
            <a:avLst/>
          </a:prstGeom>
        </p:spPr>
        <p:txBody>
          <a:bodyPr>
            <a:spAutoFit/>
          </a:bodyPr>
          <a:lstStyle/>
          <a:p>
            <a:pPr algn="ctr" eaLnBrk="1" fontAlgn="auto" hangingPunct="1">
              <a:spcBef>
                <a:spcPts val="0"/>
              </a:spcBef>
              <a:spcAft>
                <a:spcPts val="0"/>
              </a:spcAft>
              <a:defRPr/>
            </a:pPr>
            <a:r>
              <a:rPr lang="en-US" sz="1100" b="1" i="1" dirty="0" err="1">
                <a:solidFill>
                  <a:schemeClr val="bg1">
                    <a:lumMod val="50000"/>
                  </a:schemeClr>
                </a:solidFill>
                <a:latin typeface="Trebuchet MS" pitchFamily="34" charset="0"/>
                <a:cs typeface="+mn-cs"/>
              </a:rPr>
              <a:t>Ellem</a:t>
            </a:r>
            <a:r>
              <a:rPr lang="en-US" sz="1100" b="1" i="1" dirty="0">
                <a:solidFill>
                  <a:schemeClr val="bg1">
                    <a:lumMod val="50000"/>
                  </a:schemeClr>
                </a:solidFill>
                <a:latin typeface="Trebuchet MS" pitchFamily="34" charset="0"/>
                <a:cs typeface="+mn-cs"/>
              </a:rPr>
              <a:t> SJ et al. The Journal of Steroid Biochemistry and Molecular Biology. 2010</a:t>
            </a:r>
            <a:endParaRPr lang="en-US" sz="1100" dirty="0">
              <a:solidFill>
                <a:schemeClr val="bg1">
                  <a:lumMod val="50000"/>
                </a:schemeClr>
              </a:solidFill>
              <a:latin typeface="Trebuchet MS"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ro\Google Drive\Doc CINTIA\Congresos\simposio RNA\figuras\lncap ciclo.png"/>
          <p:cNvPicPr>
            <a:picLocks noChangeAspect="1" noChangeArrowheads="1"/>
          </p:cNvPicPr>
          <p:nvPr/>
        </p:nvPicPr>
        <p:blipFill>
          <a:blip r:embed="rId3" cstate="print"/>
          <a:srcRect/>
          <a:stretch>
            <a:fillRect/>
          </a:stretch>
        </p:blipFill>
        <p:spPr bwMode="auto">
          <a:xfrm>
            <a:off x="6959371" y="1285860"/>
            <a:ext cx="1515841" cy="2214000"/>
          </a:xfrm>
          <a:prstGeom prst="rect">
            <a:avLst/>
          </a:prstGeom>
          <a:noFill/>
        </p:spPr>
      </p:pic>
      <p:sp>
        <p:nvSpPr>
          <p:cNvPr id="17" name="Rectangle 116"/>
          <p:cNvSpPr/>
          <p:nvPr/>
        </p:nvSpPr>
        <p:spPr>
          <a:xfrm>
            <a:off x="0" y="0"/>
            <a:ext cx="9144000" cy="792000"/>
          </a:xfrm>
          <a:prstGeom prst="rect">
            <a:avLst/>
          </a:prstGeom>
          <a:solidFill>
            <a:srgbClr val="495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Larme 211"/>
          <p:cNvSpPr/>
          <p:nvPr/>
        </p:nvSpPr>
        <p:spPr>
          <a:xfrm>
            <a:off x="76200" y="152400"/>
            <a:ext cx="540000" cy="540000"/>
          </a:xfrm>
          <a:prstGeom prst="teardrop">
            <a:avLst/>
          </a:prstGeom>
          <a:solidFill>
            <a:srgbClr val="88AF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ZoneTexte 73"/>
          <p:cNvSpPr txBox="1">
            <a:spLocks noChangeArrowheads="1"/>
          </p:cNvSpPr>
          <p:nvPr/>
        </p:nvSpPr>
        <p:spPr bwMode="auto">
          <a:xfrm>
            <a:off x="571472" y="220578"/>
            <a:ext cx="8572528" cy="400110"/>
          </a:xfrm>
          <a:prstGeom prst="rect">
            <a:avLst/>
          </a:prstGeom>
          <a:noFill/>
          <a:ln w="9525">
            <a:noFill/>
            <a:miter lim="800000"/>
            <a:headEnd/>
            <a:tailEnd/>
          </a:ln>
        </p:spPr>
        <p:txBody>
          <a:bodyPr wrap="square">
            <a:spAutoFit/>
          </a:bodyPr>
          <a:lstStyle/>
          <a:p>
            <a:r>
              <a:rPr lang="es-AR" altLang="fr-FR" sz="2000" dirty="0" smtClean="0">
                <a:solidFill>
                  <a:srgbClr val="FAECD1"/>
                </a:solidFill>
                <a:latin typeface="Futura-CondensedLight" pitchFamily="34" charset="0"/>
              </a:rPr>
              <a:t>Estudios de nuestro laboratorio: Rol de los estrógenos en el CaP</a:t>
            </a:r>
          </a:p>
        </p:txBody>
      </p:sp>
      <p:pic>
        <p:nvPicPr>
          <p:cNvPr id="4099" name="Picture 3" descr="C:\Users\utero\Google Drive\Doc CINTIA\Congresos\simposio RNA\figuras\3A.png"/>
          <p:cNvPicPr>
            <a:picLocks noChangeAspect="1" noChangeArrowheads="1"/>
          </p:cNvPicPr>
          <p:nvPr/>
        </p:nvPicPr>
        <p:blipFill>
          <a:blip r:embed="rId4" cstate="print"/>
          <a:srcRect t="10564" r="50223"/>
          <a:stretch>
            <a:fillRect/>
          </a:stretch>
        </p:blipFill>
        <p:spPr bwMode="auto">
          <a:xfrm>
            <a:off x="5000628" y="1357298"/>
            <a:ext cx="1928826" cy="1994091"/>
          </a:xfrm>
          <a:prstGeom prst="rect">
            <a:avLst/>
          </a:prstGeom>
          <a:noFill/>
        </p:spPr>
      </p:pic>
      <p:sp>
        <p:nvSpPr>
          <p:cNvPr id="7" name="6 Combinar"/>
          <p:cNvSpPr>
            <a:spLocks/>
          </p:cNvSpPr>
          <p:nvPr/>
        </p:nvSpPr>
        <p:spPr>
          <a:xfrm flipV="1">
            <a:off x="1785918" y="2432066"/>
            <a:ext cx="147274" cy="148215"/>
          </a:xfrm>
          <a:prstGeom prst="flowChartMerge">
            <a:avLst/>
          </a:prstGeom>
          <a:solidFill>
            <a:srgbClr val="495B64"/>
          </a:soli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ysClr val="windowText" lastClr="000000"/>
                </a:solidFill>
              </a:ln>
              <a:solidFill>
                <a:sysClr val="windowText" lastClr="000000"/>
              </a:solidFill>
            </a:endParaRPr>
          </a:p>
        </p:txBody>
      </p:sp>
      <p:sp>
        <p:nvSpPr>
          <p:cNvPr id="8" name="7 Combinar"/>
          <p:cNvSpPr>
            <a:spLocks/>
          </p:cNvSpPr>
          <p:nvPr/>
        </p:nvSpPr>
        <p:spPr>
          <a:xfrm rot="16200000" flipV="1">
            <a:off x="8263434" y="1918807"/>
            <a:ext cx="147274" cy="148215"/>
          </a:xfrm>
          <a:prstGeom prst="flowChartMerge">
            <a:avLst/>
          </a:prstGeom>
          <a:solidFill>
            <a:srgbClr val="495B64"/>
          </a:soli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ysClr val="windowText" lastClr="000000"/>
                </a:solidFill>
              </a:ln>
              <a:solidFill>
                <a:sysClr val="windowText" lastClr="000000"/>
              </a:solidFill>
            </a:endParaRPr>
          </a:p>
        </p:txBody>
      </p:sp>
      <p:graphicFrame>
        <p:nvGraphicFramePr>
          <p:cNvPr id="15" name="14 Tabla"/>
          <p:cNvGraphicFramePr>
            <a:graphicFrameLocks noGrp="1"/>
          </p:cNvGraphicFramePr>
          <p:nvPr>
            <p:extLst>
              <p:ext uri="{D42A27DB-BD31-4B8C-83A1-F6EECF244321}">
                <p14:modId xmlns="" xmlns:p14="http://schemas.microsoft.com/office/powerpoint/2010/main" val="3101678594"/>
              </p:ext>
            </p:extLst>
          </p:nvPr>
        </p:nvGraphicFramePr>
        <p:xfrm>
          <a:off x="714348" y="3929066"/>
          <a:ext cx="3130837" cy="2488900"/>
        </p:xfrm>
        <a:graphic>
          <a:graphicData uri="http://schemas.openxmlformats.org/drawingml/2006/table">
            <a:tbl>
              <a:tblPr firstRow="1" bandRow="1">
                <a:tableStyleId>{91EBBBCC-DAD2-459C-BE2E-F6DE35CF9A28}</a:tableStyleId>
              </a:tblPr>
              <a:tblGrid>
                <a:gridCol w="1800231"/>
                <a:gridCol w="1330606"/>
              </a:tblGrid>
              <a:tr h="300224">
                <a:tc>
                  <a:txBody>
                    <a:bodyPr/>
                    <a:lstStyle/>
                    <a:p>
                      <a:pPr algn="ctr"/>
                      <a:r>
                        <a:rPr lang="es-AR" sz="1200" noProof="0" dirty="0" smtClean="0">
                          <a:solidFill>
                            <a:schemeClr val="accent6">
                              <a:lumMod val="20000"/>
                              <a:lumOff val="80000"/>
                            </a:schemeClr>
                          </a:solidFill>
                          <a:latin typeface="+mn-lt"/>
                        </a:rPr>
                        <a:t>Línea Celular de </a:t>
                      </a:r>
                      <a:r>
                        <a:rPr lang="es-AR" sz="1200" noProof="0" dirty="0" err="1" smtClean="0">
                          <a:solidFill>
                            <a:schemeClr val="accent6">
                              <a:lumMod val="20000"/>
                              <a:lumOff val="80000"/>
                            </a:schemeClr>
                          </a:solidFill>
                          <a:latin typeface="+mn-lt"/>
                        </a:rPr>
                        <a:t>CaP</a:t>
                      </a:r>
                      <a:endParaRPr lang="es-AR" sz="1200" b="1" noProof="0" dirty="0">
                        <a:solidFill>
                          <a:schemeClr val="accent6">
                            <a:lumMod val="20000"/>
                            <a:lumOff val="8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B64"/>
                    </a:solidFill>
                  </a:tcPr>
                </a:tc>
                <a:tc>
                  <a:txBody>
                    <a:bodyPr/>
                    <a:lstStyle/>
                    <a:p>
                      <a:pPr algn="ctr"/>
                      <a:r>
                        <a:rPr lang="en-US" sz="1200" dirty="0" smtClean="0">
                          <a:solidFill>
                            <a:schemeClr val="accent6">
                              <a:lumMod val="20000"/>
                              <a:lumOff val="80000"/>
                            </a:schemeClr>
                          </a:solidFill>
                          <a:latin typeface="+mn-lt"/>
                        </a:rPr>
                        <a:t>PC3</a:t>
                      </a:r>
                      <a:endParaRPr lang="es-AR" sz="1200" dirty="0">
                        <a:solidFill>
                          <a:schemeClr val="accent6">
                            <a:lumMod val="20000"/>
                            <a:lumOff val="8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B64"/>
                    </a:solidFill>
                  </a:tcPr>
                </a:tc>
              </a:tr>
              <a:tr h="557032">
                <a:tc>
                  <a:txBody>
                    <a:bodyPr/>
                    <a:lstStyle/>
                    <a:p>
                      <a:r>
                        <a:rPr lang="es-AR" sz="1000" b="1" noProof="0" dirty="0" smtClean="0">
                          <a:latin typeface="+mn-lt"/>
                        </a:rPr>
                        <a:t>Fuente</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AR" sz="1000" b="1" noProof="0" dirty="0" smtClean="0">
                          <a:latin typeface="+mn-lt"/>
                        </a:rPr>
                        <a:t>Metástasis lumbar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7190">
                <a:tc>
                  <a:txBody>
                    <a:bodyPr/>
                    <a:lstStyle/>
                    <a:p>
                      <a:r>
                        <a:rPr lang="es-AR" sz="1000" b="1" noProof="0" dirty="0" smtClean="0">
                          <a:latin typeface="+mn-lt"/>
                        </a:rPr>
                        <a:t>AR</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dirty="0" smtClean="0">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6702">
                <a:tc>
                  <a:txBody>
                    <a:bodyPr/>
                    <a:lstStyle/>
                    <a:p>
                      <a:r>
                        <a:rPr lang="es-AR" sz="1000" b="1" noProof="0" dirty="0" smtClean="0">
                          <a:latin typeface="+mn-lt"/>
                        </a:rPr>
                        <a:t>Sensibilidad a andrógenos</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dirty="0" smtClean="0">
                          <a:latin typeface="+mn-lt"/>
                        </a:rPr>
                        <a:t>AI</a:t>
                      </a:r>
                      <a:endParaRPr lang="es-AR" sz="1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314">
                <a:tc>
                  <a:txBody>
                    <a:bodyPr/>
                    <a:lstStyle/>
                    <a:p>
                      <a:r>
                        <a:rPr lang="en-US" sz="1000" b="1" noProof="0" dirty="0" smtClean="0">
                          <a:latin typeface="+mn-lt"/>
                        </a:rPr>
                        <a:t>ER </a:t>
                      </a:r>
                      <a:r>
                        <a:rPr lang="el-GR" sz="1000" b="1" noProof="0" dirty="0" smtClean="0">
                          <a:latin typeface="+mn-lt"/>
                        </a:rPr>
                        <a:t>α</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dirty="0" smtClean="0">
                          <a:latin typeface="+mn-lt"/>
                        </a:rPr>
                        <a:t>+</a:t>
                      </a:r>
                      <a:endParaRPr lang="es-AR" sz="1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788">
                <a:tc>
                  <a:txBody>
                    <a:bodyPr/>
                    <a:lstStyle/>
                    <a:p>
                      <a:r>
                        <a:rPr lang="es-AR" sz="1000" b="1" noProof="0" dirty="0" smtClean="0">
                          <a:latin typeface="+mn-lt"/>
                        </a:rPr>
                        <a:t>ER </a:t>
                      </a:r>
                      <a:r>
                        <a:rPr lang="el-GR" sz="1000" b="1" noProof="0" dirty="0" smtClean="0">
                          <a:latin typeface="+mn-lt"/>
                        </a:rPr>
                        <a:t>β</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AR" sz="1000" b="1" dirty="0" smtClean="0">
                          <a:latin typeface="+mn-lt"/>
                        </a:rPr>
                        <a:t>+</a:t>
                      </a:r>
                      <a:endParaRPr lang="es-AR" sz="1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6700">
                <a:tc>
                  <a:txBody>
                    <a:bodyPr/>
                    <a:lstStyle/>
                    <a:p>
                      <a:r>
                        <a:rPr lang="es-AR" sz="1000" b="1" noProof="0" dirty="0" smtClean="0">
                          <a:latin typeface="+mn-lt"/>
                        </a:rPr>
                        <a:t>Sensibilidad</a:t>
                      </a:r>
                      <a:r>
                        <a:rPr lang="es-AR" sz="1000" b="1" baseline="0" noProof="0" dirty="0" smtClean="0">
                          <a:latin typeface="+mn-lt"/>
                        </a:rPr>
                        <a:t> a estrógenos</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AR" sz="1000" b="1" dirty="0" smtClean="0">
                          <a:latin typeface="+mn-lt"/>
                        </a:rPr>
                        <a:t>?</a:t>
                      </a:r>
                      <a:endParaRPr lang="es-AR" sz="1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6232">
                <a:tc>
                  <a:txBody>
                    <a:bodyPr/>
                    <a:lstStyle/>
                    <a:p>
                      <a:r>
                        <a:rPr lang="es-AR" sz="1000" b="1" noProof="0" dirty="0" smtClean="0">
                          <a:latin typeface="+mn-lt"/>
                        </a:rPr>
                        <a:t>Aromatasa</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AR" sz="1000" b="1" dirty="0" smtClean="0">
                          <a:latin typeface="+mn-lt"/>
                        </a:rPr>
                        <a:t>+</a:t>
                      </a:r>
                      <a:endParaRPr lang="es-AR" sz="1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Picture 3" descr="C:\Users\utero\Google Drive\Doc CINTIA\Congresos\simposio RNA\figuras\3A.png"/>
          <p:cNvPicPr>
            <a:picLocks noChangeAspect="1" noChangeArrowheads="1"/>
          </p:cNvPicPr>
          <p:nvPr/>
        </p:nvPicPr>
        <p:blipFill>
          <a:blip r:embed="rId4" cstate="print"/>
          <a:srcRect l="49777" t="10564"/>
          <a:stretch>
            <a:fillRect/>
          </a:stretch>
        </p:blipFill>
        <p:spPr bwMode="auto">
          <a:xfrm>
            <a:off x="125542" y="1357298"/>
            <a:ext cx="1946128" cy="1994091"/>
          </a:xfrm>
          <a:prstGeom prst="rect">
            <a:avLst/>
          </a:prstGeom>
          <a:noFill/>
        </p:spPr>
      </p:pic>
      <p:sp>
        <p:nvSpPr>
          <p:cNvPr id="24" name="23 Combinar"/>
          <p:cNvSpPr>
            <a:spLocks/>
          </p:cNvSpPr>
          <p:nvPr/>
        </p:nvSpPr>
        <p:spPr>
          <a:xfrm rot="16200000" flipV="1">
            <a:off x="4495693" y="1856894"/>
            <a:ext cx="147274" cy="148215"/>
          </a:xfrm>
          <a:prstGeom prst="flowChartMerge">
            <a:avLst/>
          </a:prstGeom>
          <a:solidFill>
            <a:srgbClr val="495B64"/>
          </a:soli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ysClr val="windowText" lastClr="000000"/>
                </a:solidFill>
              </a:ln>
              <a:solidFill>
                <a:sysClr val="windowText" lastClr="000000"/>
              </a:solidFill>
            </a:endParaRPr>
          </a:p>
        </p:txBody>
      </p:sp>
      <p:graphicFrame>
        <p:nvGraphicFramePr>
          <p:cNvPr id="25" name="24 Tabla"/>
          <p:cNvGraphicFramePr>
            <a:graphicFrameLocks noGrp="1"/>
          </p:cNvGraphicFramePr>
          <p:nvPr>
            <p:extLst>
              <p:ext uri="{D42A27DB-BD31-4B8C-83A1-F6EECF244321}">
                <p14:modId xmlns="" xmlns:p14="http://schemas.microsoft.com/office/powerpoint/2010/main" val="3101678594"/>
              </p:ext>
            </p:extLst>
          </p:nvPr>
        </p:nvGraphicFramePr>
        <p:xfrm>
          <a:off x="4130937" y="3929066"/>
          <a:ext cx="4383171" cy="2488900"/>
        </p:xfrm>
        <a:graphic>
          <a:graphicData uri="http://schemas.openxmlformats.org/drawingml/2006/table">
            <a:tbl>
              <a:tblPr firstRow="1" bandRow="1">
                <a:tableStyleId>{91EBBBCC-DAD2-459C-BE2E-F6DE35CF9A28}</a:tableStyleId>
              </a:tblPr>
              <a:tblGrid>
                <a:gridCol w="1800231"/>
                <a:gridCol w="2582940"/>
              </a:tblGrid>
              <a:tr h="300224">
                <a:tc>
                  <a:txBody>
                    <a:bodyPr/>
                    <a:lstStyle/>
                    <a:p>
                      <a:pPr algn="ctr"/>
                      <a:r>
                        <a:rPr lang="es-AR" sz="1200" noProof="0" dirty="0" smtClean="0">
                          <a:solidFill>
                            <a:schemeClr val="accent6">
                              <a:lumMod val="20000"/>
                              <a:lumOff val="80000"/>
                            </a:schemeClr>
                          </a:solidFill>
                          <a:latin typeface="+mn-lt"/>
                        </a:rPr>
                        <a:t>Línea Celular de </a:t>
                      </a:r>
                      <a:r>
                        <a:rPr lang="es-AR" sz="1200" noProof="0" dirty="0" err="1" smtClean="0">
                          <a:solidFill>
                            <a:schemeClr val="accent6">
                              <a:lumMod val="20000"/>
                              <a:lumOff val="80000"/>
                            </a:schemeClr>
                          </a:solidFill>
                          <a:latin typeface="+mn-lt"/>
                        </a:rPr>
                        <a:t>CaP</a:t>
                      </a:r>
                      <a:endParaRPr lang="es-AR" sz="1200" b="1" noProof="0" dirty="0">
                        <a:solidFill>
                          <a:schemeClr val="accent6">
                            <a:lumMod val="20000"/>
                            <a:lumOff val="8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B64"/>
                    </a:solidFill>
                  </a:tcPr>
                </a:tc>
                <a:tc>
                  <a:txBody>
                    <a:bodyPr/>
                    <a:lstStyle/>
                    <a:p>
                      <a:pPr algn="ctr"/>
                      <a:r>
                        <a:rPr lang="en-US" sz="1200" dirty="0" smtClean="0">
                          <a:solidFill>
                            <a:schemeClr val="accent6">
                              <a:lumMod val="20000"/>
                              <a:lumOff val="80000"/>
                            </a:schemeClr>
                          </a:solidFill>
                          <a:latin typeface="+mn-lt"/>
                        </a:rPr>
                        <a:t>LNCaP</a:t>
                      </a:r>
                      <a:endParaRPr lang="es-AR" sz="1200" dirty="0">
                        <a:solidFill>
                          <a:schemeClr val="accent6">
                            <a:lumMod val="20000"/>
                            <a:lumOff val="8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B64"/>
                    </a:solidFill>
                  </a:tcPr>
                </a:tc>
              </a:tr>
              <a:tr h="557032">
                <a:tc>
                  <a:txBody>
                    <a:bodyPr/>
                    <a:lstStyle/>
                    <a:p>
                      <a:r>
                        <a:rPr lang="es-AR" sz="1000" b="1" noProof="0" dirty="0" smtClean="0">
                          <a:latin typeface="+mn-lt"/>
                        </a:rPr>
                        <a:t>Fuente</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AR" sz="1000" b="1" noProof="0" dirty="0" smtClean="0">
                          <a:latin typeface="+mn-lt"/>
                        </a:rPr>
                        <a:t>Metástasis en ganglio linfático de hombre caucásico</a:t>
                      </a:r>
                      <a:endParaRPr lang="es-AR" sz="1000" b="1" noProof="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7190">
                <a:tc>
                  <a:txBody>
                    <a:bodyPr/>
                    <a:lstStyle/>
                    <a:p>
                      <a:r>
                        <a:rPr lang="es-AR" sz="1000" b="1" noProof="0" dirty="0" smtClean="0">
                          <a:latin typeface="+mn-lt"/>
                        </a:rPr>
                        <a:t>AR</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dirty="0" smtClean="0">
                          <a:latin typeface="+mn-lt"/>
                        </a:rPr>
                        <a:t>+</a:t>
                      </a:r>
                      <a:endParaRPr lang="es-AR" sz="1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6702">
                <a:tc>
                  <a:txBody>
                    <a:bodyPr/>
                    <a:lstStyle/>
                    <a:p>
                      <a:r>
                        <a:rPr lang="es-AR" sz="1000" b="1" noProof="0" dirty="0" smtClean="0">
                          <a:latin typeface="+mn-lt"/>
                        </a:rPr>
                        <a:t>Sensibilidad a andrógenos</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dirty="0" smtClean="0">
                          <a:latin typeface="+mn-lt"/>
                        </a:rPr>
                        <a:t>AS</a:t>
                      </a:r>
                      <a:endParaRPr lang="es-AR" sz="1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314">
                <a:tc>
                  <a:txBody>
                    <a:bodyPr/>
                    <a:lstStyle/>
                    <a:p>
                      <a:r>
                        <a:rPr lang="en-US" sz="1000" b="1" noProof="0" dirty="0" smtClean="0">
                          <a:latin typeface="+mn-lt"/>
                        </a:rPr>
                        <a:t>ER </a:t>
                      </a:r>
                      <a:r>
                        <a:rPr lang="el-GR" sz="1000" b="1" noProof="0" dirty="0" smtClean="0">
                          <a:latin typeface="+mn-lt"/>
                        </a:rPr>
                        <a:t>α</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AR" sz="1000" b="1" dirty="0" smtClean="0">
                          <a:latin typeface="+mn-lt"/>
                        </a:rPr>
                        <a:t>-</a:t>
                      </a:r>
                      <a:endParaRPr lang="es-AR" sz="1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788">
                <a:tc>
                  <a:txBody>
                    <a:bodyPr/>
                    <a:lstStyle/>
                    <a:p>
                      <a:r>
                        <a:rPr lang="es-AR" sz="1000" b="1" noProof="0" dirty="0" smtClean="0">
                          <a:latin typeface="+mn-lt"/>
                        </a:rPr>
                        <a:t>ER </a:t>
                      </a:r>
                      <a:r>
                        <a:rPr lang="el-GR" sz="1000" b="1" noProof="0" dirty="0" smtClean="0">
                          <a:latin typeface="+mn-lt"/>
                        </a:rPr>
                        <a:t>β</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AR" sz="1000" b="1" dirty="0" smtClean="0">
                          <a:latin typeface="+mn-lt"/>
                        </a:rPr>
                        <a:t>+</a:t>
                      </a:r>
                      <a:endParaRPr lang="es-AR" sz="1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6700">
                <a:tc>
                  <a:txBody>
                    <a:bodyPr/>
                    <a:lstStyle/>
                    <a:p>
                      <a:r>
                        <a:rPr lang="es-AR" sz="1000" b="1" noProof="0" dirty="0" smtClean="0">
                          <a:latin typeface="+mn-lt"/>
                        </a:rPr>
                        <a:t>Sensibilidad</a:t>
                      </a:r>
                      <a:r>
                        <a:rPr lang="es-AR" sz="1000" b="1" baseline="0" noProof="0" dirty="0" smtClean="0">
                          <a:latin typeface="+mn-lt"/>
                        </a:rPr>
                        <a:t> a estrógenos</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AR" sz="1000" b="1" dirty="0" smtClean="0">
                          <a:latin typeface="+mn-lt"/>
                        </a:rPr>
                        <a:t>ES</a:t>
                      </a:r>
                      <a:endParaRPr lang="es-AR" sz="1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6232">
                <a:tc>
                  <a:txBody>
                    <a:bodyPr/>
                    <a:lstStyle/>
                    <a:p>
                      <a:r>
                        <a:rPr lang="es-AR" sz="1000" b="1" noProof="0" dirty="0" smtClean="0">
                          <a:latin typeface="+mn-lt"/>
                        </a:rPr>
                        <a:t>Aromatasa</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AR" sz="1000" b="1" dirty="0" smtClean="0">
                          <a:latin typeface="+mn-lt"/>
                        </a:rPr>
                        <a:t>-</a:t>
                      </a:r>
                      <a:endParaRPr lang="es-AR" sz="1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6" name="25 Combinar"/>
          <p:cNvSpPr>
            <a:spLocks/>
          </p:cNvSpPr>
          <p:nvPr/>
        </p:nvSpPr>
        <p:spPr>
          <a:xfrm rot="10800000" flipV="1">
            <a:off x="6591314" y="1428737"/>
            <a:ext cx="147274" cy="148215"/>
          </a:xfrm>
          <a:prstGeom prst="flowChartMerge">
            <a:avLst/>
          </a:prstGeom>
          <a:solidFill>
            <a:srgbClr val="495B64"/>
          </a:soli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ysClr val="windowText" lastClr="000000"/>
                </a:solidFill>
              </a:ln>
              <a:solidFill>
                <a:sysClr val="windowText" lastClr="000000"/>
              </a:solidFill>
            </a:endParaRPr>
          </a:p>
        </p:txBody>
      </p:sp>
      <p:pic>
        <p:nvPicPr>
          <p:cNvPr id="27" name="Picture 3" descr="C:\Users\utero\Google Drive\Doc CINTIA\Congresos\simposio RNA\figuras\4A.png"/>
          <p:cNvPicPr>
            <a:picLocks noChangeAspect="1" noChangeArrowheads="1"/>
          </p:cNvPicPr>
          <p:nvPr/>
        </p:nvPicPr>
        <p:blipFill>
          <a:blip r:embed="rId5" cstate="print"/>
          <a:srcRect t="6093"/>
          <a:stretch>
            <a:fillRect/>
          </a:stretch>
        </p:blipFill>
        <p:spPr bwMode="auto">
          <a:xfrm>
            <a:off x="1613017" y="1345423"/>
            <a:ext cx="1762127" cy="2033237"/>
          </a:xfrm>
          <a:prstGeom prst="rect">
            <a:avLst/>
          </a:prstGeom>
          <a:noFill/>
        </p:spPr>
      </p:pic>
      <p:sp>
        <p:nvSpPr>
          <p:cNvPr id="28" name="27 Combinar"/>
          <p:cNvSpPr>
            <a:spLocks/>
          </p:cNvSpPr>
          <p:nvPr/>
        </p:nvSpPr>
        <p:spPr>
          <a:xfrm rot="10800000" flipV="1">
            <a:off x="2698339" y="1519499"/>
            <a:ext cx="147274" cy="148215"/>
          </a:xfrm>
          <a:prstGeom prst="flowChartMerge">
            <a:avLst/>
          </a:prstGeom>
          <a:solidFill>
            <a:srgbClr val="495B64"/>
          </a:soli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ysClr val="windowText" lastClr="000000"/>
                </a:solidFill>
              </a:ln>
              <a:solidFill>
                <a:sysClr val="windowText" lastClr="000000"/>
              </a:solidFill>
            </a:endParaRPr>
          </a:p>
        </p:txBody>
      </p:sp>
      <p:sp>
        <p:nvSpPr>
          <p:cNvPr id="29" name="28 Combinar"/>
          <p:cNvSpPr>
            <a:spLocks/>
          </p:cNvSpPr>
          <p:nvPr/>
        </p:nvSpPr>
        <p:spPr>
          <a:xfrm rot="10800000" flipV="1">
            <a:off x="2305336" y="1389902"/>
            <a:ext cx="147274" cy="148215"/>
          </a:xfrm>
          <a:prstGeom prst="flowChartMerge">
            <a:avLst/>
          </a:prstGeom>
          <a:solidFill>
            <a:srgbClr val="495B64"/>
          </a:soli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ysClr val="windowText" lastClr="000000"/>
                </a:solidFill>
              </a:ln>
              <a:solidFill>
                <a:sysClr val="windowText" lastClr="000000"/>
              </a:solidFill>
            </a:endParaRPr>
          </a:p>
        </p:txBody>
      </p:sp>
      <p:graphicFrame>
        <p:nvGraphicFramePr>
          <p:cNvPr id="30" name="29 Tabla"/>
          <p:cNvGraphicFramePr>
            <a:graphicFrameLocks noGrp="1"/>
          </p:cNvGraphicFramePr>
          <p:nvPr/>
        </p:nvGraphicFramePr>
        <p:xfrm>
          <a:off x="714348" y="3929066"/>
          <a:ext cx="3130837" cy="2488900"/>
        </p:xfrm>
        <a:graphic>
          <a:graphicData uri="http://schemas.openxmlformats.org/drawingml/2006/table">
            <a:tbl>
              <a:tblPr firstRow="1" bandRow="1">
                <a:tableStyleId>{91EBBBCC-DAD2-459C-BE2E-F6DE35CF9A28}</a:tableStyleId>
              </a:tblPr>
              <a:tblGrid>
                <a:gridCol w="1800231"/>
                <a:gridCol w="1330606"/>
              </a:tblGrid>
              <a:tr h="300224">
                <a:tc>
                  <a:txBody>
                    <a:bodyPr/>
                    <a:lstStyle/>
                    <a:p>
                      <a:pPr algn="ctr"/>
                      <a:r>
                        <a:rPr lang="es-AR" sz="1200" noProof="0" dirty="0" smtClean="0">
                          <a:solidFill>
                            <a:schemeClr val="accent6">
                              <a:lumMod val="20000"/>
                              <a:lumOff val="80000"/>
                            </a:schemeClr>
                          </a:solidFill>
                          <a:latin typeface="+mn-lt"/>
                        </a:rPr>
                        <a:t>Línea Celular de </a:t>
                      </a:r>
                      <a:r>
                        <a:rPr lang="es-AR" sz="1200" noProof="0" dirty="0" err="1" smtClean="0">
                          <a:solidFill>
                            <a:schemeClr val="accent6">
                              <a:lumMod val="20000"/>
                              <a:lumOff val="80000"/>
                            </a:schemeClr>
                          </a:solidFill>
                          <a:latin typeface="+mn-lt"/>
                        </a:rPr>
                        <a:t>CaP</a:t>
                      </a:r>
                      <a:endParaRPr lang="es-AR" sz="1200" b="1" noProof="0" dirty="0">
                        <a:solidFill>
                          <a:schemeClr val="accent6">
                            <a:lumMod val="20000"/>
                            <a:lumOff val="8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B64"/>
                    </a:solidFill>
                  </a:tcPr>
                </a:tc>
                <a:tc>
                  <a:txBody>
                    <a:bodyPr/>
                    <a:lstStyle/>
                    <a:p>
                      <a:pPr algn="ctr"/>
                      <a:r>
                        <a:rPr lang="en-US" sz="1200" dirty="0" smtClean="0">
                          <a:solidFill>
                            <a:schemeClr val="accent6">
                              <a:lumMod val="20000"/>
                              <a:lumOff val="80000"/>
                            </a:schemeClr>
                          </a:solidFill>
                          <a:latin typeface="+mn-lt"/>
                        </a:rPr>
                        <a:t>TRAMP-C1</a:t>
                      </a:r>
                      <a:endParaRPr lang="es-AR" sz="1200" dirty="0">
                        <a:solidFill>
                          <a:schemeClr val="accent6">
                            <a:lumMod val="20000"/>
                            <a:lumOff val="8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B64"/>
                    </a:solidFill>
                  </a:tcPr>
                </a:tc>
              </a:tr>
              <a:tr h="557032">
                <a:tc>
                  <a:txBody>
                    <a:bodyPr/>
                    <a:lstStyle/>
                    <a:p>
                      <a:r>
                        <a:rPr lang="es-AR" sz="1000" b="1" noProof="0" dirty="0" smtClean="0">
                          <a:latin typeface="+mn-lt"/>
                        </a:rPr>
                        <a:t>Fuente</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AR" sz="1000" b="1" noProof="0" dirty="0" err="1" smtClean="0">
                          <a:latin typeface="+mn-lt"/>
                        </a:rPr>
                        <a:t>Transgenic</a:t>
                      </a:r>
                      <a:r>
                        <a:rPr lang="es-AR" sz="1000" b="1" baseline="0" noProof="0" dirty="0" smtClean="0">
                          <a:latin typeface="+mn-lt"/>
                        </a:rPr>
                        <a:t> </a:t>
                      </a:r>
                      <a:r>
                        <a:rPr lang="es-AR" sz="1000" b="1" noProof="0" dirty="0" smtClean="0">
                          <a:latin typeface="+mn-lt"/>
                        </a:rPr>
                        <a:t>mouse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7190">
                <a:tc>
                  <a:txBody>
                    <a:bodyPr/>
                    <a:lstStyle/>
                    <a:p>
                      <a:r>
                        <a:rPr lang="es-AR" sz="1000" b="1" noProof="0" dirty="0" smtClean="0">
                          <a:latin typeface="+mn-lt"/>
                        </a:rPr>
                        <a:t>AR</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dirty="0" smtClean="0">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6702">
                <a:tc>
                  <a:txBody>
                    <a:bodyPr/>
                    <a:lstStyle/>
                    <a:p>
                      <a:r>
                        <a:rPr lang="es-AR" sz="1000" b="1" noProof="0" dirty="0" smtClean="0">
                          <a:latin typeface="+mn-lt"/>
                        </a:rPr>
                        <a:t>Sensibilidad a andrógenos</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dirty="0" smtClean="0">
                          <a:latin typeface="+mn-lt"/>
                        </a:rPr>
                        <a:t>AS</a:t>
                      </a:r>
                      <a:endParaRPr lang="es-AR" sz="1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314">
                <a:tc>
                  <a:txBody>
                    <a:bodyPr/>
                    <a:lstStyle/>
                    <a:p>
                      <a:r>
                        <a:rPr lang="en-US" sz="1000" b="1" noProof="0" dirty="0" smtClean="0">
                          <a:latin typeface="+mn-lt"/>
                        </a:rPr>
                        <a:t>ER </a:t>
                      </a:r>
                      <a:r>
                        <a:rPr lang="el-GR" sz="1000" b="1" noProof="0" dirty="0" smtClean="0">
                          <a:latin typeface="+mn-lt"/>
                        </a:rPr>
                        <a:t>α</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dirty="0" smtClean="0">
                          <a:latin typeface="+mn-lt"/>
                        </a:rPr>
                        <a:t>+</a:t>
                      </a:r>
                      <a:endParaRPr lang="es-AR" sz="1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788">
                <a:tc>
                  <a:txBody>
                    <a:bodyPr/>
                    <a:lstStyle/>
                    <a:p>
                      <a:r>
                        <a:rPr lang="es-AR" sz="1000" b="1" noProof="0" dirty="0" smtClean="0">
                          <a:latin typeface="+mn-lt"/>
                        </a:rPr>
                        <a:t>ER </a:t>
                      </a:r>
                      <a:r>
                        <a:rPr lang="el-GR" sz="1000" b="1" noProof="0" dirty="0" smtClean="0">
                          <a:latin typeface="+mn-lt"/>
                        </a:rPr>
                        <a:t>β</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AR" sz="1000" b="1" dirty="0" smtClean="0">
                          <a:latin typeface="+mn-lt"/>
                        </a:rPr>
                        <a:t>+</a:t>
                      </a:r>
                      <a:endParaRPr lang="es-AR" sz="1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6700">
                <a:tc>
                  <a:txBody>
                    <a:bodyPr/>
                    <a:lstStyle/>
                    <a:p>
                      <a:r>
                        <a:rPr lang="es-AR" sz="1000" b="1" noProof="0" dirty="0" smtClean="0">
                          <a:latin typeface="+mn-lt"/>
                        </a:rPr>
                        <a:t>Sensibilidad</a:t>
                      </a:r>
                      <a:r>
                        <a:rPr lang="es-AR" sz="1000" b="1" baseline="0" noProof="0" dirty="0" smtClean="0">
                          <a:latin typeface="+mn-lt"/>
                        </a:rPr>
                        <a:t> a estrógenos</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AR" sz="1000" b="1" dirty="0" smtClean="0">
                          <a:latin typeface="+mn-lt"/>
                        </a:rPr>
                        <a:t>ES</a:t>
                      </a:r>
                      <a:endParaRPr lang="es-AR" sz="1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6232">
                <a:tc>
                  <a:txBody>
                    <a:bodyPr/>
                    <a:lstStyle/>
                    <a:p>
                      <a:r>
                        <a:rPr lang="es-AR" sz="1000" b="1" noProof="0" dirty="0" smtClean="0">
                          <a:latin typeface="+mn-lt"/>
                        </a:rPr>
                        <a:t>Aromatasa</a:t>
                      </a:r>
                      <a:endParaRPr lang="es-AR" sz="1000" b="1"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AR" sz="1000" b="1" dirty="0" smtClean="0">
                          <a:latin typeface="+mn-lt"/>
                        </a:rPr>
                        <a:t>-</a:t>
                      </a:r>
                      <a:endParaRPr lang="es-AR" sz="1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27" name="Picture 3" descr="C:\Users\utero\Google Drive\Doc CINTIA\Congresos\simposio RNA\figuras\pc3 ciclo.png"/>
          <p:cNvPicPr>
            <a:picLocks noChangeAspect="1" noChangeArrowheads="1"/>
          </p:cNvPicPr>
          <p:nvPr/>
        </p:nvPicPr>
        <p:blipFill>
          <a:blip r:embed="rId6" cstate="print"/>
          <a:srcRect/>
          <a:stretch>
            <a:fillRect/>
          </a:stretch>
        </p:blipFill>
        <p:spPr bwMode="auto">
          <a:xfrm>
            <a:off x="2270776" y="1285860"/>
            <a:ext cx="2426848" cy="2214000"/>
          </a:xfrm>
          <a:prstGeom prst="rect">
            <a:avLst/>
          </a:prstGeom>
          <a:noFill/>
        </p:spPr>
      </p:pic>
    </p:spTree>
    <p:extLst>
      <p:ext uri="{BB962C8B-B14F-4D97-AF65-F5344CB8AC3E}">
        <p14:creationId xmlns="" xmlns:p14="http://schemas.microsoft.com/office/powerpoint/2010/main" val="20140897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2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2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026"/>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8"/>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24" grpId="0" animBg="1"/>
      <p:bldP spid="24" grpId="1" animBg="1"/>
      <p:bldP spid="26" grpId="0" animBg="1"/>
      <p:bldP spid="26" grpId="1" animBg="1"/>
      <p:bldP spid="28" grpId="0" animBg="1"/>
      <p:bldP spid="29" grpId="0" animBg="1"/>
    </p:bld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6955</TotalTime>
  <Words>2367</Words>
  <Application>Microsoft Office PowerPoint</Application>
  <PresentationFormat>Presentación en pantalla (4:3)</PresentationFormat>
  <Paragraphs>295</Paragraphs>
  <Slides>21</Slides>
  <Notes>9</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user1</dc:creator>
  <cp:lastModifiedBy>Cintia</cp:lastModifiedBy>
  <cp:revision>210</cp:revision>
  <dcterms:created xsi:type="dcterms:W3CDTF">2017-10-26T19:29:07Z</dcterms:created>
  <dcterms:modified xsi:type="dcterms:W3CDTF">2018-09-16T23:05:20Z</dcterms:modified>
</cp:coreProperties>
</file>