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9"/>
  </p:notesMasterIdLst>
  <p:sldIdLst>
    <p:sldId id="256" r:id="rId2"/>
    <p:sldId id="272" r:id="rId3"/>
    <p:sldId id="257" r:id="rId4"/>
    <p:sldId id="263" r:id="rId5"/>
    <p:sldId id="264" r:id="rId6"/>
    <p:sldId id="262" r:id="rId7"/>
    <p:sldId id="266" r:id="rId8"/>
    <p:sldId id="265" r:id="rId9"/>
    <p:sldId id="267" r:id="rId10"/>
    <p:sldId id="268" r:id="rId11"/>
    <p:sldId id="258" r:id="rId12"/>
    <p:sldId id="259" r:id="rId13"/>
    <p:sldId id="261" r:id="rId14"/>
    <p:sldId id="273" r:id="rId15"/>
    <p:sldId id="269" r:id="rId16"/>
    <p:sldId id="260" r:id="rId17"/>
    <p:sldId id="270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72DAB-0E56-4C40-99B1-4F7C201CAD5A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F4AA9-2E7A-4B67-B3DE-85F9DC05543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248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A943E-96C7-4295-95BB-4A26BDB6F02C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060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00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128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00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8257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8089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132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2733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774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039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948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304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060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342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142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47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681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F4EA-24C2-4000-8E41-E0FC7349D1D6}" type="datetimeFigureOut">
              <a:rPr lang="es-AR" smtClean="0"/>
              <a:t>17/9/2018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C5B632-A96A-4BF9-8AA7-3218072C69E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460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9614" y="1902"/>
            <a:ext cx="9144000" cy="2387600"/>
          </a:xfrm>
        </p:spPr>
        <p:txBody>
          <a:bodyPr/>
          <a:lstStyle/>
          <a:p>
            <a:r>
              <a:rPr lang="es-AR" dirty="0" smtClean="0"/>
              <a:t>Proceso metastásico y síndrome metabólico 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8247" y="3602037"/>
            <a:ext cx="9144000" cy="2335123"/>
          </a:xfrm>
        </p:spPr>
        <p:txBody>
          <a:bodyPr>
            <a:normAutofit/>
          </a:bodyPr>
          <a:lstStyle/>
          <a:p>
            <a:r>
              <a:rPr lang="es-AR" dirty="0" smtClean="0"/>
              <a:t>Li. Guillermo Nicolás Dalton</a:t>
            </a:r>
          </a:p>
          <a:p>
            <a:r>
              <a:rPr lang="es-AR" dirty="0" smtClean="0"/>
              <a:t>Laboratorio de Oncología Molecular y Nuevos Blancos Terapéuticos</a:t>
            </a:r>
          </a:p>
          <a:p>
            <a:r>
              <a:rPr lang="es-AR" dirty="0" smtClean="0"/>
              <a:t>IBYME-CONICET</a:t>
            </a:r>
          </a:p>
          <a:p>
            <a:endParaRPr lang="es-AR" dirty="0"/>
          </a:p>
          <a:p>
            <a:r>
              <a:rPr lang="es-AR" dirty="0" smtClean="0"/>
              <a:t>55° Congreso Argentino de Urología 2018 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625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00"/>
          <p:cNvPicPr>
            <a:picLocks noChangeAspect="1"/>
          </p:cNvPicPr>
          <p:nvPr/>
        </p:nvPicPr>
        <p:blipFill rotWithShape="1">
          <a:blip r:embed="rId2" cstate="print"/>
          <a:srcRect l="5431" t="71632" r="23692"/>
          <a:stretch/>
        </p:blipFill>
        <p:spPr bwMode="auto">
          <a:xfrm>
            <a:off x="6701637" y="3306494"/>
            <a:ext cx="2948069" cy="152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30 Flecha abajo"/>
          <p:cNvSpPr/>
          <p:nvPr/>
        </p:nvSpPr>
        <p:spPr>
          <a:xfrm rot="16200000">
            <a:off x="4721098" y="-2483650"/>
            <a:ext cx="457200" cy="8786875"/>
          </a:xfrm>
          <a:prstGeom prst="downArrow">
            <a:avLst>
              <a:gd name="adj1" fmla="val 50000"/>
              <a:gd name="adj2" fmla="val 131690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AR" sz="2000" b="1" dirty="0" smtClean="0">
                <a:latin typeface="Arial Black" pitchFamily="34" charset="0"/>
              </a:rPr>
              <a:t>Dieta control o dieta grasa</a:t>
            </a:r>
            <a:endParaRPr lang="es-AR" sz="2000" b="1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12" y="42006"/>
            <a:ext cx="8911687" cy="1280890"/>
          </a:xfrm>
        </p:spPr>
        <p:txBody>
          <a:bodyPr/>
          <a:lstStyle/>
          <a:p>
            <a:r>
              <a:rPr lang="es-AR" dirty="0" smtClean="0"/>
              <a:t>Modelo murino de cáncer de próstata y síndrome metabólico  </a:t>
            </a:r>
            <a:endParaRPr lang="es-AR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287645" y="2680184"/>
            <a:ext cx="1791641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dirty="0" smtClean="0">
                <a:cs typeface="Times New Roman" pitchFamily="18" charset="0"/>
              </a:rPr>
              <a:t>TRAMP-C1</a:t>
            </a:r>
          </a:p>
          <a:p>
            <a:pPr algn="ctr"/>
            <a:r>
              <a:rPr lang="es-AR" sz="1400" b="1" i="1" dirty="0" smtClean="0">
                <a:cs typeface="Times New Roman" pitchFamily="18" charset="0"/>
              </a:rPr>
              <a:t>Inyección</a:t>
            </a:r>
            <a:r>
              <a:rPr lang="en-US" sz="1400" b="1" i="1" dirty="0" smtClean="0">
                <a:cs typeface="Times New Roman" pitchFamily="18" charset="0"/>
              </a:rPr>
              <a:t> </a:t>
            </a:r>
            <a:r>
              <a:rPr lang="en-US" sz="1400" b="1" i="1" dirty="0" err="1" smtClean="0">
                <a:cs typeface="Times New Roman" pitchFamily="18" charset="0"/>
              </a:rPr>
              <a:t>sc</a:t>
            </a:r>
            <a:endParaRPr lang="en-US" sz="1400" b="1" i="1" dirty="0">
              <a:cs typeface="Times New Roman" pitchFamily="18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633512" y="1336118"/>
            <a:ext cx="8880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dirty="0" smtClean="0">
                <a:cs typeface="Times New Roman" pitchFamily="18" charset="0"/>
              </a:rPr>
              <a:t>15 </a:t>
            </a:r>
            <a:r>
              <a:rPr lang="es-AR" sz="1200" b="1" dirty="0" smtClean="0">
                <a:cs typeface="Times New Roman" pitchFamily="18" charset="0"/>
              </a:rPr>
              <a:t>semanas</a:t>
            </a:r>
            <a:endParaRPr lang="es-AR" sz="1200" b="1" dirty="0">
              <a:cs typeface="Times New Roman" pitchFamily="18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9562602" y="1068955"/>
            <a:ext cx="8880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AR" sz="1200" b="1" dirty="0" smtClean="0">
                <a:cs typeface="Times New Roman" pitchFamily="18" charset="0"/>
              </a:rPr>
              <a:t>27 semanas</a:t>
            </a:r>
            <a:endParaRPr lang="es-AR" sz="1200" b="1" dirty="0">
              <a:cs typeface="Times New Roman" pitchFamily="18" charset="0"/>
            </a:endParaRPr>
          </a:p>
        </p:txBody>
      </p:sp>
      <p:sp>
        <p:nvSpPr>
          <p:cNvPr id="8" name="24 Rectángulo"/>
          <p:cNvSpPr/>
          <p:nvPr/>
        </p:nvSpPr>
        <p:spPr>
          <a:xfrm>
            <a:off x="1673185" y="2680184"/>
            <a:ext cx="1764428" cy="6321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  <a:cs typeface="Times New Roman" pitchFamily="18" charset="0"/>
              </a:rPr>
              <a:t>Ratones C57BL/6J de 4 semanas de edad</a:t>
            </a:r>
            <a:endParaRPr 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37 Rectángulo"/>
          <p:cNvSpPr/>
          <p:nvPr/>
        </p:nvSpPr>
        <p:spPr>
          <a:xfrm>
            <a:off x="9577967" y="1576797"/>
            <a:ext cx="1000132" cy="4286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  <a:cs typeface="Times New Roman" pitchFamily="18" charset="0"/>
              </a:rPr>
              <a:t>Sacrificio</a:t>
            </a:r>
            <a:endParaRPr 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38 Rectángulo"/>
          <p:cNvSpPr/>
          <p:nvPr/>
        </p:nvSpPr>
        <p:spPr>
          <a:xfrm>
            <a:off x="8929318" y="2291177"/>
            <a:ext cx="934401" cy="3571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  <a:cs typeface="Times New Roman" pitchFamily="18" charset="0"/>
              </a:rPr>
              <a:t>Tumor</a:t>
            </a:r>
            <a:endParaRPr 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39 Rectángulo"/>
          <p:cNvSpPr/>
          <p:nvPr/>
        </p:nvSpPr>
        <p:spPr>
          <a:xfrm>
            <a:off x="10230029" y="2291177"/>
            <a:ext cx="917736" cy="3571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  <a:cs typeface="Times New Roman" pitchFamily="18" charset="0"/>
              </a:rPr>
              <a:t>Hígado</a:t>
            </a:r>
            <a:endParaRPr 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40 Rectángulo"/>
          <p:cNvSpPr/>
          <p:nvPr/>
        </p:nvSpPr>
        <p:spPr>
          <a:xfrm>
            <a:off x="9237335" y="2791243"/>
            <a:ext cx="1691489" cy="57093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  <a:cs typeface="Times New Roman" pitchFamily="18" charset="0"/>
              </a:rPr>
              <a:t>Determinaciones bioquímicas</a:t>
            </a:r>
            <a:endParaRPr 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3" name="42 Conector recto de flecha"/>
          <p:cNvCxnSpPr>
            <a:stCxn id="9" idx="2"/>
            <a:endCxn id="10" idx="0"/>
          </p:cNvCxnSpPr>
          <p:nvPr/>
        </p:nvCxnSpPr>
        <p:spPr>
          <a:xfrm flipH="1">
            <a:off x="9396519" y="2005425"/>
            <a:ext cx="68151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44 Conector recto de flecha"/>
          <p:cNvCxnSpPr>
            <a:stCxn id="9" idx="2"/>
            <a:endCxn id="11" idx="0"/>
          </p:cNvCxnSpPr>
          <p:nvPr/>
        </p:nvCxnSpPr>
        <p:spPr>
          <a:xfrm>
            <a:off x="10078033" y="2005425"/>
            <a:ext cx="61086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46 Conector recto de flecha"/>
          <p:cNvCxnSpPr>
            <a:stCxn id="9" idx="2"/>
            <a:endCxn id="12" idx="0"/>
          </p:cNvCxnSpPr>
          <p:nvPr/>
        </p:nvCxnSpPr>
        <p:spPr>
          <a:xfrm>
            <a:off x="10078033" y="2005425"/>
            <a:ext cx="5047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31918" t="31313" r="6003" b="17130"/>
          <a:stretch/>
        </p:blipFill>
        <p:spPr>
          <a:xfrm flipH="1">
            <a:off x="1940033" y="1686453"/>
            <a:ext cx="1497580" cy="7995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116" y="1569288"/>
            <a:ext cx="1298521" cy="966513"/>
          </a:xfrm>
          <a:prstGeom prst="rect">
            <a:avLst/>
          </a:prstGeom>
        </p:spPr>
      </p:pic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97891" y="2759342"/>
            <a:ext cx="1462312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AR" sz="1400" b="1" i="1" dirty="0" smtClean="0">
                <a:cs typeface="Times New Roman" pitchFamily="18" charset="0"/>
              </a:rPr>
              <a:t>Determinación de la glucemia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348024" y="1271015"/>
            <a:ext cx="8880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dirty="0" smtClean="0">
                <a:cs typeface="Times New Roman" pitchFamily="18" charset="0"/>
              </a:rPr>
              <a:t>23 </a:t>
            </a:r>
            <a:r>
              <a:rPr lang="es-AR" sz="1200" b="1" dirty="0" smtClean="0">
                <a:cs typeface="Times New Roman" pitchFamily="18" charset="0"/>
              </a:rPr>
              <a:t>semanas</a:t>
            </a:r>
            <a:endParaRPr lang="es-AR" sz="1200" b="1" dirty="0">
              <a:cs typeface="Times New Roman" pitchFamily="18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7057117" y="2552566"/>
            <a:ext cx="1383831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AR" sz="1400" b="1" i="1" dirty="0" smtClean="0">
                <a:cs typeface="Times New Roman" pitchFamily="18" charset="0"/>
              </a:rPr>
              <a:t>Cirugía para remover el tumor</a:t>
            </a:r>
            <a:endParaRPr lang="es-AR" sz="1400" b="1" i="1" dirty="0">
              <a:cs typeface="Times New Roman" pitchFamily="18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4217972" y="1487039"/>
            <a:ext cx="8880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dirty="0" smtClean="0">
                <a:cs typeface="Times New Roman" pitchFamily="18" charset="0"/>
              </a:rPr>
              <a:t>12 </a:t>
            </a:r>
            <a:r>
              <a:rPr lang="en-US" sz="1200" b="1" dirty="0" err="1" smtClean="0">
                <a:cs typeface="Times New Roman" pitchFamily="18" charset="0"/>
              </a:rPr>
              <a:t>semanas</a:t>
            </a:r>
            <a:endParaRPr lang="es-AR" sz="1200" b="1" dirty="0"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30" y="2051474"/>
            <a:ext cx="413533" cy="620688"/>
          </a:xfrm>
          <a:prstGeom prst="rect">
            <a:avLst/>
          </a:prstGeom>
        </p:spPr>
      </p:pic>
      <p:pic>
        <p:nvPicPr>
          <p:cNvPr id="24" name="Picture 2" descr="C:\Users\adriana\Desktop\44031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8555" y="1555823"/>
            <a:ext cx="1300172" cy="928694"/>
          </a:xfrm>
          <a:prstGeom prst="rect">
            <a:avLst/>
          </a:prstGeom>
          <a:noFill/>
        </p:spPr>
      </p:pic>
      <p:pic>
        <p:nvPicPr>
          <p:cNvPr id="30" name="Imagen 100"/>
          <p:cNvPicPr>
            <a:picLocks noChangeAspect="1"/>
          </p:cNvPicPr>
          <p:nvPr/>
        </p:nvPicPr>
        <p:blipFill rotWithShape="1">
          <a:blip r:embed="rId2" cstate="print"/>
          <a:srcRect t="3807" r="52993" b="67914"/>
          <a:stretch/>
        </p:blipFill>
        <p:spPr bwMode="auto">
          <a:xfrm>
            <a:off x="2237331" y="3723788"/>
            <a:ext cx="1934075" cy="150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n 100"/>
          <p:cNvPicPr>
            <a:picLocks noChangeAspect="1"/>
          </p:cNvPicPr>
          <p:nvPr/>
        </p:nvPicPr>
        <p:blipFill rotWithShape="1">
          <a:blip r:embed="rId2" cstate="print"/>
          <a:srcRect t="38761" b="34432"/>
          <a:stretch/>
        </p:blipFill>
        <p:spPr bwMode="auto">
          <a:xfrm>
            <a:off x="2241159" y="5431099"/>
            <a:ext cx="4114423" cy="142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n 2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8899" y="5023944"/>
            <a:ext cx="2690849" cy="17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n 100"/>
          <p:cNvPicPr>
            <a:picLocks noChangeAspect="1"/>
          </p:cNvPicPr>
          <p:nvPr/>
        </p:nvPicPr>
        <p:blipFill rotWithShape="1">
          <a:blip r:embed="rId2" cstate="print"/>
          <a:srcRect l="52616" t="3807" b="67914"/>
          <a:stretch/>
        </p:blipFill>
        <p:spPr bwMode="auto">
          <a:xfrm>
            <a:off x="4389122" y="3728136"/>
            <a:ext cx="1949571" cy="150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871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404" y="5270379"/>
            <a:ext cx="32004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5"/>
          <p:cNvPicPr>
            <a:picLocks noChangeAspect="1"/>
          </p:cNvPicPr>
          <p:nvPr/>
        </p:nvPicPr>
        <p:blipFill rotWithShape="1">
          <a:blip r:embed="rId3" cstate="print"/>
          <a:srcRect l="5541" t="70892" r="24697"/>
          <a:stretch/>
        </p:blipFill>
        <p:spPr bwMode="auto">
          <a:xfrm>
            <a:off x="6800099" y="3438466"/>
            <a:ext cx="2944368" cy="158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 Rectángulo"/>
          <p:cNvSpPr/>
          <p:nvPr/>
        </p:nvSpPr>
        <p:spPr>
          <a:xfrm>
            <a:off x="9666981" y="2872557"/>
            <a:ext cx="900446" cy="3571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  <a:cs typeface="Times New Roman" pitchFamily="18" charset="0"/>
              </a:rPr>
              <a:t>Hígado</a:t>
            </a:r>
            <a:endParaRPr 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7024435" y="2415847"/>
            <a:ext cx="142876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AR" sz="1400" dirty="0" smtClean="0">
                <a:cs typeface="Times New Roman" pitchFamily="18" charset="0"/>
              </a:rPr>
              <a:t>PC3.pGIPZ </a:t>
            </a:r>
            <a:r>
              <a:rPr lang="es-AR" sz="1400" dirty="0" err="1" smtClean="0">
                <a:cs typeface="Times New Roman" pitchFamily="18" charset="0"/>
              </a:rPr>
              <a:t>or</a:t>
            </a:r>
            <a:endParaRPr lang="es-AR" sz="1400" dirty="0" smtClean="0">
              <a:cs typeface="Times New Roman" pitchFamily="18" charset="0"/>
            </a:endParaRPr>
          </a:p>
          <a:p>
            <a:pPr algn="ctr"/>
            <a:r>
              <a:rPr lang="es-AR" sz="1400" dirty="0" smtClean="0">
                <a:cs typeface="Times New Roman" pitchFamily="18" charset="0"/>
              </a:rPr>
              <a:t>PC3.shCtBP1 </a:t>
            </a:r>
            <a:r>
              <a:rPr lang="es-AR" sz="1400" b="1" i="1" dirty="0" smtClean="0">
                <a:cs typeface="Times New Roman" pitchFamily="18" charset="0"/>
              </a:rPr>
              <a:t> </a:t>
            </a:r>
            <a:r>
              <a:rPr lang="es-AR" sz="1400" b="1" dirty="0" smtClean="0">
                <a:cs typeface="Times New Roman" pitchFamily="18" charset="0"/>
              </a:rPr>
              <a:t>Inyección s.c.</a:t>
            </a:r>
            <a:endParaRPr lang="es-AR" sz="1400" b="1" dirty="0">
              <a:cs typeface="Times New Roman" pitchFamily="18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143656" y="1196647"/>
            <a:ext cx="8880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dirty="0" smtClean="0">
                <a:cs typeface="Times New Roman" pitchFamily="18" charset="0"/>
              </a:rPr>
              <a:t>12 </a:t>
            </a:r>
            <a:r>
              <a:rPr lang="es-AR" sz="1200" b="1" dirty="0" smtClean="0">
                <a:cs typeface="Times New Roman" pitchFamily="18" charset="0"/>
              </a:rPr>
              <a:t>semanas</a:t>
            </a:r>
            <a:endParaRPr lang="es-AR" sz="1200" b="1" dirty="0">
              <a:cs typeface="Times New Roman" pitchFamily="18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8816655" y="1229483"/>
            <a:ext cx="8880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AR" sz="1200" b="1" dirty="0" smtClean="0">
                <a:cs typeface="Times New Roman" pitchFamily="18" charset="0"/>
              </a:rPr>
              <a:t>16 semanas</a:t>
            </a:r>
            <a:endParaRPr lang="es-AR" sz="1200" b="1" dirty="0">
              <a:cs typeface="Times New Roman" pitchFamily="18" charset="0"/>
            </a:endParaRPr>
          </a:p>
        </p:txBody>
      </p:sp>
      <p:sp>
        <p:nvSpPr>
          <p:cNvPr id="23" name="6 Flecha abajo"/>
          <p:cNvSpPr/>
          <p:nvPr/>
        </p:nvSpPr>
        <p:spPr>
          <a:xfrm rot="16200000">
            <a:off x="4759854" y="-2434790"/>
            <a:ext cx="457200" cy="8786875"/>
          </a:xfrm>
          <a:prstGeom prst="downArrow">
            <a:avLst>
              <a:gd name="adj1" fmla="val 50000"/>
              <a:gd name="adj2" fmla="val 131690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AR" sz="2000" b="1" dirty="0" smtClean="0">
                <a:latin typeface="Arial Black" pitchFamily="34" charset="0"/>
              </a:rPr>
              <a:t>         Dieta control o dieta grasa</a:t>
            </a:r>
            <a:endParaRPr lang="es-AR" sz="2000" b="1" dirty="0">
              <a:latin typeface="Arial Black" pitchFamily="34" charset="0"/>
            </a:endParaRPr>
          </a:p>
        </p:txBody>
      </p:sp>
      <p:sp>
        <p:nvSpPr>
          <p:cNvPr id="24" name="7 Rectángulo"/>
          <p:cNvSpPr/>
          <p:nvPr/>
        </p:nvSpPr>
        <p:spPr>
          <a:xfrm>
            <a:off x="2036209" y="2651770"/>
            <a:ext cx="1440160" cy="6321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  <a:cs typeface="Times New Roman" pitchFamily="18" charset="0"/>
              </a:rPr>
              <a:t>Ratones NSG de 4 semanas</a:t>
            </a:r>
            <a:endParaRPr 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5" name="Picture 4" descr="C:\Users\adriana\Desktop\005557.jpg"/>
          <p:cNvPicPr>
            <a:picLocks noChangeAspect="1" noChangeArrowheads="1"/>
          </p:cNvPicPr>
          <p:nvPr/>
        </p:nvPicPr>
        <p:blipFill>
          <a:blip r:embed="rId4"/>
          <a:srcRect r="28571"/>
          <a:stretch>
            <a:fillRect/>
          </a:stretch>
        </p:blipFill>
        <p:spPr bwMode="auto">
          <a:xfrm>
            <a:off x="1961824" y="1300921"/>
            <a:ext cx="1638941" cy="1285884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8261" y="1423100"/>
            <a:ext cx="128588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10 Rectángulo"/>
          <p:cNvSpPr/>
          <p:nvPr/>
        </p:nvSpPr>
        <p:spPr>
          <a:xfrm>
            <a:off x="9616723" y="1658111"/>
            <a:ext cx="1000132" cy="4286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  <a:cs typeface="Times New Roman" pitchFamily="18" charset="0"/>
              </a:rPr>
              <a:t>Sacrificio</a:t>
            </a:r>
            <a:endParaRPr 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8" name="11 Rectángulo"/>
          <p:cNvSpPr/>
          <p:nvPr/>
        </p:nvSpPr>
        <p:spPr>
          <a:xfrm>
            <a:off x="9116657" y="2372491"/>
            <a:ext cx="785818" cy="3571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  <a:cs typeface="Times New Roman" pitchFamily="18" charset="0"/>
              </a:rPr>
              <a:t>Tumor </a:t>
            </a:r>
            <a:endParaRPr 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9" name="12 Rectángulo"/>
          <p:cNvSpPr/>
          <p:nvPr/>
        </p:nvSpPr>
        <p:spPr>
          <a:xfrm>
            <a:off x="10244464" y="2372491"/>
            <a:ext cx="1047747" cy="3571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  <a:cs typeface="Times New Roman" pitchFamily="18" charset="0"/>
              </a:rPr>
              <a:t>Pulmones</a:t>
            </a:r>
            <a:endParaRPr 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30" name="13 Conector recto de flecha"/>
          <p:cNvCxnSpPr>
            <a:stCxn id="27" idx="2"/>
            <a:endCxn id="28" idx="0"/>
          </p:cNvCxnSpPr>
          <p:nvPr/>
        </p:nvCxnSpPr>
        <p:spPr>
          <a:xfrm rot="5400000">
            <a:off x="9670302" y="1926004"/>
            <a:ext cx="285752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4 Conector recto de flecha"/>
          <p:cNvCxnSpPr>
            <a:stCxn id="27" idx="2"/>
            <a:endCxn id="29" idx="0"/>
          </p:cNvCxnSpPr>
          <p:nvPr/>
        </p:nvCxnSpPr>
        <p:spPr>
          <a:xfrm>
            <a:off x="10116789" y="2086739"/>
            <a:ext cx="651549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15 Conector recto de flecha"/>
          <p:cNvCxnSpPr>
            <a:stCxn id="27" idx="2"/>
            <a:endCxn id="19" idx="0"/>
          </p:cNvCxnSpPr>
          <p:nvPr/>
        </p:nvCxnSpPr>
        <p:spPr>
          <a:xfrm>
            <a:off x="10116789" y="2086739"/>
            <a:ext cx="415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052012" y="42006"/>
            <a:ext cx="8911687" cy="1280890"/>
          </a:xfrm>
        </p:spPr>
        <p:txBody>
          <a:bodyPr/>
          <a:lstStyle/>
          <a:p>
            <a:r>
              <a:rPr lang="es-AR" dirty="0" smtClean="0"/>
              <a:t>Modelo murino de cáncer de próstata y síndrome metabólico  </a:t>
            </a:r>
            <a:endParaRPr lang="es-AR" dirty="0"/>
          </a:p>
        </p:txBody>
      </p:sp>
      <p:pic>
        <p:nvPicPr>
          <p:cNvPr id="38" name="Imagen 45"/>
          <p:cNvPicPr>
            <a:picLocks noChangeAspect="1"/>
          </p:cNvPicPr>
          <p:nvPr/>
        </p:nvPicPr>
        <p:blipFill rotWithShape="1">
          <a:blip r:embed="rId3" cstate="print"/>
          <a:srcRect l="54119" t="39021" b="33471"/>
          <a:stretch/>
        </p:blipFill>
        <p:spPr bwMode="auto">
          <a:xfrm>
            <a:off x="1993392" y="5266944"/>
            <a:ext cx="1887900" cy="145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n 45"/>
          <p:cNvPicPr>
            <a:picLocks noChangeAspect="1"/>
          </p:cNvPicPr>
          <p:nvPr/>
        </p:nvPicPr>
        <p:blipFill rotWithShape="1">
          <a:blip r:embed="rId3" cstate="print"/>
          <a:srcRect l="52835" t="3994" b="69048"/>
          <a:stretch/>
        </p:blipFill>
        <p:spPr bwMode="auto">
          <a:xfrm>
            <a:off x="4171406" y="3732676"/>
            <a:ext cx="1940764" cy="142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n 45"/>
          <p:cNvPicPr>
            <a:picLocks noChangeAspect="1"/>
          </p:cNvPicPr>
          <p:nvPr/>
        </p:nvPicPr>
        <p:blipFill rotWithShape="1">
          <a:blip r:embed="rId3" cstate="print"/>
          <a:srcRect t="3994" r="51936" b="69048"/>
          <a:stretch/>
        </p:blipFill>
        <p:spPr bwMode="auto">
          <a:xfrm>
            <a:off x="1993392" y="3730752"/>
            <a:ext cx="1977717" cy="142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n 45"/>
          <p:cNvPicPr>
            <a:picLocks noChangeAspect="1"/>
          </p:cNvPicPr>
          <p:nvPr/>
        </p:nvPicPr>
        <p:blipFill rotWithShape="1">
          <a:blip r:embed="rId3" cstate="print"/>
          <a:srcRect t="39021" r="51731" b="33471"/>
          <a:stretch/>
        </p:blipFill>
        <p:spPr bwMode="auto">
          <a:xfrm>
            <a:off x="4224528" y="5266944"/>
            <a:ext cx="1986180" cy="145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88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62" y="1437735"/>
            <a:ext cx="5417214" cy="258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7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032" y="1732031"/>
            <a:ext cx="2429691" cy="229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7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862" y="4376881"/>
            <a:ext cx="5633011" cy="248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8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6484" y="4440978"/>
            <a:ext cx="4374848" cy="240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52012" y="4200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dirty="0" smtClean="0"/>
              <a:t>Modelo murino de cáncer de próstata y síndrome metabólico  </a:t>
            </a:r>
            <a:endParaRPr lang="es-AR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21038" y="1623660"/>
            <a:ext cx="3870962" cy="2508068"/>
          </a:xfrm>
        </p:spPr>
        <p:txBody>
          <a:bodyPr/>
          <a:lstStyle/>
          <a:p>
            <a:pPr algn="just"/>
            <a:r>
              <a:rPr lang="es-AR" dirty="0" smtClean="0"/>
              <a:t>Silenciamiento de CTBP1 lleva disminuye el numero y el tamaño de focos metastásicos en pulmón.</a:t>
            </a:r>
          </a:p>
        </p:txBody>
      </p:sp>
    </p:spTree>
    <p:extLst>
      <p:ext uri="{BB962C8B-B14F-4D97-AF65-F5344CB8AC3E}">
        <p14:creationId xmlns:p14="http://schemas.microsoft.com/office/powerpoint/2010/main" val="7276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9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499" y="1239195"/>
            <a:ext cx="4153988" cy="562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2012" y="4200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dirty="0" smtClean="0"/>
              <a:t>Modelo murino de cáncer de próstata y síndrome metabólico  </a:t>
            </a:r>
            <a:endParaRPr lang="es-A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65941" y="1680998"/>
            <a:ext cx="5799338" cy="2742957"/>
          </a:xfrm>
        </p:spPr>
        <p:txBody>
          <a:bodyPr/>
          <a:lstStyle/>
          <a:p>
            <a:r>
              <a:rPr lang="es-AR" dirty="0" smtClean="0"/>
              <a:t>Perdida de expresión de moléculas de adhesión </a:t>
            </a:r>
          </a:p>
          <a:p>
            <a:endParaRPr lang="es-AR" dirty="0" smtClean="0"/>
          </a:p>
          <a:p>
            <a:r>
              <a:rPr lang="es-AR" dirty="0" smtClean="0"/>
              <a:t>Aumento en la expresión de marcadores mesenquimales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7698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439" y="6058712"/>
            <a:ext cx="8915400" cy="472719"/>
          </a:xfrm>
        </p:spPr>
        <p:txBody>
          <a:bodyPr/>
          <a:lstStyle/>
          <a:p>
            <a:r>
              <a:rPr lang="es-AR" dirty="0"/>
              <a:t>En circulación: Pocas células en ratones con bajo numero de metástasis</a:t>
            </a:r>
          </a:p>
          <a:p>
            <a:endParaRPr lang="es-AR" dirty="0"/>
          </a:p>
        </p:txBody>
      </p:sp>
      <p:pic>
        <p:nvPicPr>
          <p:cNvPr id="4" name="Imagen 9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51" y="1470944"/>
            <a:ext cx="8078878" cy="38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52012" y="4200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dirty="0" smtClean="0"/>
              <a:t>Modelo murino de cáncer de próstata y síndrome metabólico  </a:t>
            </a:r>
            <a:endParaRPr lang="es-AR" dirty="0"/>
          </a:p>
        </p:txBody>
      </p:sp>
      <p:sp>
        <p:nvSpPr>
          <p:cNvPr id="7" name="Oval 6"/>
          <p:cNvSpPr/>
          <p:nvPr/>
        </p:nvSpPr>
        <p:spPr>
          <a:xfrm>
            <a:off x="8229601" y="3216186"/>
            <a:ext cx="1236617" cy="1193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682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914" y="193036"/>
            <a:ext cx="8911687" cy="1280890"/>
          </a:xfrm>
        </p:spPr>
        <p:txBody>
          <a:bodyPr/>
          <a:lstStyle/>
          <a:p>
            <a:r>
              <a:rPr lang="es-AR" dirty="0" smtClean="0"/>
              <a:t>miRNAs como marcadores en </a:t>
            </a:r>
            <a:r>
              <a:rPr lang="es-AR" dirty="0" err="1" smtClean="0"/>
              <a:t>CaP</a:t>
            </a:r>
            <a:endParaRPr lang="es-A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0" y="1005840"/>
            <a:ext cx="6578181" cy="585216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53944" y="1005840"/>
            <a:ext cx="4950822" cy="5852160"/>
          </a:xfrm>
        </p:spPr>
        <p:txBody>
          <a:bodyPr>
            <a:normAutofit/>
          </a:bodyPr>
          <a:lstStyle/>
          <a:p>
            <a:pPr algn="just"/>
            <a:r>
              <a:rPr lang="es-AR" dirty="0" smtClean="0"/>
              <a:t>Moléculas de RNA no codificante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Tienen un tamaño promedio de entre 19 y 22 nucleótidos 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Importantes reguladores de la expresión génica </a:t>
            </a:r>
          </a:p>
          <a:p>
            <a:pPr algn="just"/>
            <a:endParaRPr lang="es-AR" dirty="0"/>
          </a:p>
          <a:p>
            <a:pPr algn="just"/>
            <a:r>
              <a:rPr lang="es-AR" dirty="0" smtClean="0"/>
              <a:t>Se los encuentra desregulados en cáncer </a:t>
            </a:r>
          </a:p>
          <a:p>
            <a:pPr algn="just"/>
            <a:endParaRPr lang="es-AR" dirty="0"/>
          </a:p>
          <a:p>
            <a:pPr algn="just"/>
            <a:r>
              <a:rPr lang="es-AR" dirty="0" smtClean="0"/>
              <a:t>Son activamente secretados por las células tumorales   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Estables en fluidos biológicos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978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ico\Desktop\Figuras Tesis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49" y="1482990"/>
            <a:ext cx="4176260" cy="48771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2012" y="4200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dirty="0" smtClean="0"/>
              <a:t>Aislamiento y detección de miRNAs circulantes en plasma </a:t>
            </a:r>
            <a:endParaRPr lang="es-A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34594" y="1482990"/>
            <a:ext cx="5619206" cy="5375010"/>
          </a:xfrm>
        </p:spPr>
        <p:txBody>
          <a:bodyPr>
            <a:normAutofit/>
          </a:bodyPr>
          <a:lstStyle/>
          <a:p>
            <a:pPr algn="just"/>
            <a:r>
              <a:rPr lang="es-AR" dirty="0" smtClean="0"/>
              <a:t>Detectamos 4 miRNAs circulantes en plasma de ratones inoculados con células humanas</a:t>
            </a:r>
          </a:p>
          <a:p>
            <a:pPr algn="just"/>
            <a:endParaRPr lang="es-AR" dirty="0"/>
          </a:p>
          <a:p>
            <a:pPr algn="just"/>
            <a:r>
              <a:rPr lang="es-AR" dirty="0" smtClean="0"/>
              <a:t>Los valores en circulación del miRNA hsa-mir-30b-5p se vieron disminuidos en animales con síndrome metabólico</a:t>
            </a:r>
          </a:p>
          <a:p>
            <a:pPr algn="just"/>
            <a:endParaRPr lang="es-AR" dirty="0"/>
          </a:p>
          <a:p>
            <a:pPr algn="just"/>
            <a:r>
              <a:rPr lang="es-AR" dirty="0" smtClean="0"/>
              <a:t>Próximo paso: Detección de miRNAs en suero/plasma de pacientes con </a:t>
            </a:r>
            <a:r>
              <a:rPr lang="es-AR" dirty="0" err="1" smtClean="0"/>
              <a:t>CaP</a:t>
            </a:r>
            <a:endParaRPr lang="es-AR" dirty="0" smtClean="0"/>
          </a:p>
          <a:p>
            <a:pPr algn="just"/>
            <a:endParaRPr lang="es-AR" dirty="0"/>
          </a:p>
          <a:p>
            <a:pPr algn="just"/>
            <a:r>
              <a:rPr lang="es-AR" smtClean="0"/>
              <a:t>Estamos enrolando pacientes </a:t>
            </a:r>
            <a:r>
              <a:rPr lang="es-AR" dirty="0" smtClean="0"/>
              <a:t>para realizar un estudio a gran escala con </a:t>
            </a:r>
            <a:r>
              <a:rPr lang="es-AR" dirty="0" err="1" smtClean="0"/>
              <a:t>microarreglos</a:t>
            </a:r>
            <a:r>
              <a:rPr lang="es-AR" dirty="0" smtClean="0"/>
              <a:t> de expresión y </a:t>
            </a:r>
            <a:r>
              <a:rPr lang="es-AR" dirty="0" err="1" smtClean="0"/>
              <a:t>RNAseq</a:t>
            </a:r>
            <a:r>
              <a:rPr lang="es-AR" dirty="0" smtClean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4934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CuadroTexto"/>
          <p:cNvSpPr txBox="1"/>
          <p:nvPr/>
        </p:nvSpPr>
        <p:spPr>
          <a:xfrm>
            <a:off x="1860207" y="160409"/>
            <a:ext cx="89297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/>
              <a:t>Laboratorio de Oncología Molecular y Nuevos Blancos Terapéuticos – IBYME-CONICET </a:t>
            </a:r>
            <a:r>
              <a:rPr lang="es-AR" dirty="0" smtClean="0"/>
              <a:t> </a:t>
            </a:r>
          </a:p>
          <a:p>
            <a:pPr algn="ctr"/>
            <a:endParaRPr lang="es-AR" dirty="0" smtClean="0"/>
          </a:p>
        </p:txBody>
      </p:sp>
      <p:grpSp>
        <p:nvGrpSpPr>
          <p:cNvPr id="7" name="4 Grupo"/>
          <p:cNvGrpSpPr>
            <a:grpSpLocks noChangeAspect="1"/>
          </p:cNvGrpSpPr>
          <p:nvPr/>
        </p:nvGrpSpPr>
        <p:grpSpPr>
          <a:xfrm>
            <a:off x="4838305" y="5901949"/>
            <a:ext cx="7215125" cy="1046473"/>
            <a:chOff x="-214272" y="2214554"/>
            <a:chExt cx="9358265" cy="1357312"/>
          </a:xfrm>
        </p:grpSpPr>
        <p:grpSp>
          <p:nvGrpSpPr>
            <p:cNvPr id="8" name="70 Grupo"/>
            <p:cNvGrpSpPr>
              <a:grpSpLocks/>
            </p:cNvGrpSpPr>
            <p:nvPr/>
          </p:nvGrpSpPr>
          <p:grpSpPr bwMode="auto">
            <a:xfrm>
              <a:off x="166683" y="2214554"/>
              <a:ext cx="8977310" cy="1357312"/>
              <a:chOff x="20869189" y="42248282"/>
              <a:chExt cx="7691590" cy="857250"/>
            </a:xfrm>
          </p:grpSpPr>
          <p:pic>
            <p:nvPicPr>
              <p:cNvPr id="12" name="4 Imagen" descr="LogoConicet.jp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7417779" y="42248282"/>
                <a:ext cx="1143000" cy="693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6 Imagen" descr="logoagencia.bmp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774717" y="42295907"/>
                <a:ext cx="1325562" cy="595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" descr="http://www.fundacionwilliams.org.ar/wp-content/themes/suburbia/images/fondo_top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059852" y="42567369"/>
                <a:ext cx="4591050" cy="388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12 Rectángulo"/>
              <p:cNvSpPr/>
              <p:nvPr/>
            </p:nvSpPr>
            <p:spPr>
              <a:xfrm>
                <a:off x="20869189" y="42462845"/>
                <a:ext cx="2286395" cy="6426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AR"/>
              </a:p>
            </p:txBody>
          </p:sp>
        </p:grpSp>
        <p:grpSp>
          <p:nvGrpSpPr>
            <p:cNvPr id="9" name="98 Grupo"/>
            <p:cNvGrpSpPr/>
            <p:nvPr/>
          </p:nvGrpSpPr>
          <p:grpSpPr>
            <a:xfrm>
              <a:off x="-214272" y="2714761"/>
              <a:ext cx="3000396" cy="571504"/>
              <a:chOff x="21988503" y="42319720"/>
              <a:chExt cx="2928958" cy="571504"/>
            </a:xfrm>
          </p:grpSpPr>
          <p:sp>
            <p:nvSpPr>
              <p:cNvPr id="10" name="7 CuadroTexto"/>
              <p:cNvSpPr txBox="1"/>
              <p:nvPr/>
            </p:nvSpPr>
            <p:spPr>
              <a:xfrm>
                <a:off x="21988503" y="42391158"/>
                <a:ext cx="2928958" cy="4790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b="1" dirty="0" smtClean="0">
                    <a:latin typeface="Arial Narrow" pitchFamily="34" charset="0"/>
                  </a:rPr>
                  <a:t>Fundación René Barón</a:t>
                </a:r>
                <a:endParaRPr lang="es-AR" b="1" dirty="0">
                  <a:latin typeface="Arial Narrow" pitchFamily="34" charset="0"/>
                </a:endParaRPr>
              </a:p>
            </p:txBody>
          </p:sp>
          <p:sp>
            <p:nvSpPr>
              <p:cNvPr id="11" name="8 Rectángulo"/>
              <p:cNvSpPr/>
              <p:nvPr/>
            </p:nvSpPr>
            <p:spPr>
              <a:xfrm>
                <a:off x="21988503" y="42319720"/>
                <a:ext cx="2857520" cy="5715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47" y="885293"/>
            <a:ext cx="8385050" cy="4706316"/>
          </a:xfrm>
          <a:prstGeom prst="rect">
            <a:avLst/>
          </a:prstGeom>
        </p:spPr>
      </p:pic>
      <p:sp>
        <p:nvSpPr>
          <p:cNvPr id="6" name="3 Rectángulo"/>
          <p:cNvSpPr/>
          <p:nvPr/>
        </p:nvSpPr>
        <p:spPr>
          <a:xfrm>
            <a:off x="7652959" y="4983074"/>
            <a:ext cx="498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3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822094" y="1143000"/>
            <a:ext cx="6962075" cy="4873752"/>
          </a:xfrm>
        </p:spPr>
        <p:txBody>
          <a:bodyPr>
            <a:normAutofit/>
          </a:bodyPr>
          <a:lstStyle/>
          <a:p>
            <a:r>
              <a:rPr lang="es-AR" sz="2400" dirty="0" smtClean="0">
                <a:latin typeface="+mj-lt"/>
              </a:rPr>
              <a:t>El 90% de las muertes causadas por tumores sólidos se deben a las metástasis  </a:t>
            </a:r>
          </a:p>
          <a:p>
            <a:endParaRPr lang="es-AR" sz="2400" dirty="0" smtClean="0">
              <a:latin typeface="+mj-lt"/>
            </a:endParaRPr>
          </a:p>
          <a:p>
            <a:r>
              <a:rPr lang="es-AR" sz="2400" dirty="0" smtClean="0">
                <a:latin typeface="+mj-lt"/>
              </a:rPr>
              <a:t>En </a:t>
            </a:r>
            <a:r>
              <a:rPr lang="es-AR" sz="2400" dirty="0" err="1" smtClean="0">
                <a:latin typeface="+mj-lt"/>
              </a:rPr>
              <a:t>CaP</a:t>
            </a:r>
            <a:r>
              <a:rPr lang="es-AR" sz="2400" dirty="0" smtClean="0">
                <a:latin typeface="+mj-lt"/>
              </a:rPr>
              <a:t> avanzado las metástasis son óseas y producen lesiones dolorosas que disminuye la calidad y la sobrevida de los pacientes </a:t>
            </a:r>
            <a:endParaRPr lang="es-AR" sz="24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8" y="1225706"/>
            <a:ext cx="4206116" cy="56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787770" y="235106"/>
            <a:ext cx="3797484" cy="990600"/>
          </a:xfrm>
        </p:spPr>
        <p:txBody>
          <a:bodyPr/>
          <a:lstStyle/>
          <a:p>
            <a:r>
              <a:rPr lang="es-AR" dirty="0" smtClean="0"/>
              <a:t>Metástasis      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777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Modelos murinos para el estudio del cáncer de próstata 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AR" sz="2000" dirty="0" smtClean="0"/>
          </a:p>
          <a:p>
            <a:r>
              <a:rPr lang="es-AR" sz="2000" dirty="0" smtClean="0"/>
              <a:t>Ratón TRAMP</a:t>
            </a:r>
          </a:p>
          <a:p>
            <a:endParaRPr lang="es-AR" sz="2000" dirty="0" smtClean="0"/>
          </a:p>
          <a:p>
            <a:r>
              <a:rPr lang="es-AR" sz="2000" dirty="0" smtClean="0"/>
              <a:t>Ratones </a:t>
            </a:r>
            <a:r>
              <a:rPr lang="es-AR" sz="2000" dirty="0" err="1" smtClean="0"/>
              <a:t>inmunosuprimidos</a:t>
            </a:r>
            <a:r>
              <a:rPr lang="es-AR" sz="2000" dirty="0" smtClean="0"/>
              <a:t> (NUDE, </a:t>
            </a:r>
            <a:r>
              <a:rPr lang="es-AR" sz="2000" dirty="0" err="1" smtClean="0"/>
              <a:t>Scid</a:t>
            </a:r>
            <a:r>
              <a:rPr lang="es-AR" sz="2000" dirty="0" smtClean="0"/>
              <a:t>, NSG)</a:t>
            </a:r>
          </a:p>
          <a:p>
            <a:endParaRPr lang="es-AR" sz="2000" dirty="0" smtClean="0"/>
          </a:p>
          <a:p>
            <a:r>
              <a:rPr lang="es-AR" sz="2000" dirty="0" smtClean="0"/>
              <a:t>PDX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2913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901" y="596940"/>
            <a:ext cx="10515600" cy="1325563"/>
          </a:xfrm>
        </p:spPr>
        <p:txBody>
          <a:bodyPr/>
          <a:lstStyle/>
          <a:p>
            <a:pPr algn="ctr"/>
            <a:r>
              <a:rPr lang="es-AR" dirty="0" smtClean="0"/>
              <a:t>Anatomía de la próstata humana y </a:t>
            </a:r>
            <a:r>
              <a:rPr lang="es-AR" dirty="0" err="1" smtClean="0"/>
              <a:t>murina</a:t>
            </a:r>
            <a:endParaRPr lang="es-A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49" y="1887765"/>
            <a:ext cx="8339085" cy="4081865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118949" y="5987148"/>
            <a:ext cx="8915400" cy="92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 smtClean="0"/>
              <a:t>Anatómicamente diferentes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400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350" y="5939062"/>
            <a:ext cx="7959140" cy="860563"/>
          </a:xfrm>
        </p:spPr>
        <p:txBody>
          <a:bodyPr>
            <a:noAutofit/>
          </a:bodyPr>
          <a:lstStyle/>
          <a:p>
            <a:pPr algn="just"/>
            <a:r>
              <a:rPr lang="es-AR" sz="2400" dirty="0" smtClean="0"/>
              <a:t>Su función en reproducción es similar pero su anatomía e histología no lo son</a:t>
            </a:r>
            <a:endParaRPr lang="es-A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25"/>
          <a:stretch/>
        </p:blipFill>
        <p:spPr>
          <a:xfrm>
            <a:off x="566670" y="1826656"/>
            <a:ext cx="4491335" cy="3351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38"/>
          <a:stretch/>
        </p:blipFill>
        <p:spPr>
          <a:xfrm>
            <a:off x="6363527" y="1832708"/>
            <a:ext cx="4454723" cy="34031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560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dirty="0" smtClean="0"/>
              <a:t>Histología de la próstata humana y </a:t>
            </a:r>
            <a:r>
              <a:rPr lang="es-AR" dirty="0" err="1" smtClean="0"/>
              <a:t>murina</a:t>
            </a:r>
            <a:endParaRPr lang="es-AR" dirty="0"/>
          </a:p>
        </p:txBody>
      </p:sp>
      <p:sp>
        <p:nvSpPr>
          <p:cNvPr id="7" name="TextBox 6"/>
          <p:cNvSpPr txBox="1"/>
          <p:nvPr/>
        </p:nvSpPr>
        <p:spPr>
          <a:xfrm>
            <a:off x="5262905" y="2599480"/>
            <a:ext cx="110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A. Ventral</a:t>
            </a:r>
            <a:endParaRPr lang="es-AR" dirty="0"/>
          </a:p>
        </p:txBody>
      </p:sp>
      <p:sp>
        <p:nvSpPr>
          <p:cNvPr id="8" name="TextBox 7"/>
          <p:cNvSpPr txBox="1"/>
          <p:nvPr/>
        </p:nvSpPr>
        <p:spPr>
          <a:xfrm>
            <a:off x="10874365" y="2599480"/>
            <a:ext cx="105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B. Lateral</a:t>
            </a:r>
            <a:endParaRPr lang="es-AR" dirty="0"/>
          </a:p>
        </p:txBody>
      </p:sp>
      <p:sp>
        <p:nvSpPr>
          <p:cNvPr id="9" name="TextBox 8"/>
          <p:cNvSpPr txBox="1"/>
          <p:nvPr/>
        </p:nvSpPr>
        <p:spPr>
          <a:xfrm>
            <a:off x="5262905" y="4186700"/>
            <a:ext cx="101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C. Dorsal</a:t>
            </a:r>
            <a:endParaRPr lang="es-AR" dirty="0"/>
          </a:p>
        </p:txBody>
      </p:sp>
      <p:sp>
        <p:nvSpPr>
          <p:cNvPr id="10" name="TextBox 9"/>
          <p:cNvSpPr txBox="1"/>
          <p:nvPr/>
        </p:nvSpPr>
        <p:spPr>
          <a:xfrm>
            <a:off x="10829097" y="4186700"/>
            <a:ext cx="121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D. Anterior</a:t>
            </a:r>
            <a:endParaRPr lang="es-AR" dirty="0"/>
          </a:p>
        </p:txBody>
      </p:sp>
      <p:sp>
        <p:nvSpPr>
          <p:cNvPr id="11" name="TextBox 10"/>
          <p:cNvSpPr txBox="1"/>
          <p:nvPr/>
        </p:nvSpPr>
        <p:spPr>
          <a:xfrm>
            <a:off x="1864430" y="5178295"/>
            <a:ext cx="189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Zona periférica</a:t>
            </a:r>
          </a:p>
        </p:txBody>
      </p:sp>
    </p:spTree>
    <p:extLst>
      <p:ext uri="{BB962C8B-B14F-4D97-AF65-F5344CB8AC3E}">
        <p14:creationId xmlns:p14="http://schemas.microsoft.com/office/powerpoint/2010/main" val="1424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294" y="197698"/>
            <a:ext cx="7069432" cy="1325563"/>
          </a:xfrm>
        </p:spPr>
        <p:txBody>
          <a:bodyPr>
            <a:normAutofit/>
          </a:bodyPr>
          <a:lstStyle/>
          <a:p>
            <a:r>
              <a:rPr lang="es-AR" dirty="0" err="1" smtClean="0"/>
              <a:t>Transgenic</a:t>
            </a:r>
            <a:r>
              <a:rPr lang="es-AR" dirty="0" smtClean="0"/>
              <a:t> </a:t>
            </a:r>
            <a:r>
              <a:rPr lang="es-AR" dirty="0" err="1" smtClean="0"/>
              <a:t>adecarcinoma</a:t>
            </a:r>
            <a:r>
              <a:rPr lang="es-AR" dirty="0" smtClean="0"/>
              <a:t> of </a:t>
            </a:r>
            <a:r>
              <a:rPr lang="es-AR" dirty="0" err="1" smtClean="0"/>
              <a:t>the</a:t>
            </a:r>
            <a:r>
              <a:rPr lang="es-AR" dirty="0" smtClean="0"/>
              <a:t> mouse </a:t>
            </a:r>
            <a:r>
              <a:rPr lang="es-AR" dirty="0" err="1" smtClean="0"/>
              <a:t>prostate</a:t>
            </a:r>
            <a:r>
              <a:rPr lang="es-AR" dirty="0" smtClean="0"/>
              <a:t> (TRAMP) 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749" y="2289263"/>
            <a:ext cx="10515600" cy="4446386"/>
          </a:xfrm>
        </p:spPr>
        <p:txBody>
          <a:bodyPr>
            <a:noAutofit/>
          </a:bodyPr>
          <a:lstStyle/>
          <a:p>
            <a:r>
              <a:rPr lang="es-AR" sz="2000" dirty="0" smtClean="0"/>
              <a:t>Animales transgénicos, expresan el antígeno T del virus SV40 bajo un promotor especifico de próstata</a:t>
            </a:r>
          </a:p>
          <a:p>
            <a:endParaRPr lang="es-AR" sz="2000" dirty="0" smtClean="0"/>
          </a:p>
          <a:p>
            <a:r>
              <a:rPr lang="es-AR" sz="2000" dirty="0" smtClean="0"/>
              <a:t>Desarrollan lesiones pre neoplásicas (PIN) cerca de la semana 12 de vida</a:t>
            </a:r>
          </a:p>
          <a:p>
            <a:endParaRPr lang="es-AR" sz="2000" dirty="0" smtClean="0"/>
          </a:p>
          <a:p>
            <a:r>
              <a:rPr lang="es-AR" sz="2000" dirty="0" smtClean="0"/>
              <a:t>En la semana 24 desarrollan </a:t>
            </a:r>
            <a:r>
              <a:rPr lang="es-AR" sz="2000" dirty="0" err="1" smtClean="0"/>
              <a:t>CaP</a:t>
            </a:r>
            <a:r>
              <a:rPr lang="es-AR" sz="2000" dirty="0" smtClean="0"/>
              <a:t>, principalmente en los </a:t>
            </a:r>
            <a:r>
              <a:rPr lang="es-AR" sz="2000" dirty="0" err="1" smtClean="0"/>
              <a:t>lobulos</a:t>
            </a:r>
            <a:r>
              <a:rPr lang="es-AR" sz="2000" dirty="0" smtClean="0"/>
              <a:t> dorsales y laterales </a:t>
            </a:r>
          </a:p>
          <a:p>
            <a:endParaRPr lang="es-AR" sz="2000" dirty="0" smtClean="0"/>
          </a:p>
          <a:p>
            <a:r>
              <a:rPr lang="es-AR" sz="2000" dirty="0" smtClean="0"/>
              <a:t>En la semana 30 se observa invasión de la vesícula seminal y metástasis ganglionares y/o pulmonares</a:t>
            </a:r>
            <a:endParaRPr lang="es-A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20" y="85421"/>
            <a:ext cx="2848379" cy="139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Recapitulan fielmente la enfermedad</a:t>
            </a:r>
          </a:p>
          <a:p>
            <a:endParaRPr lang="es-AR" dirty="0" smtClean="0"/>
          </a:p>
          <a:p>
            <a:r>
              <a:rPr lang="es-AR" dirty="0" smtClean="0"/>
              <a:t>Permiten estudiar carcinogénesis</a:t>
            </a:r>
          </a:p>
          <a:p>
            <a:endParaRPr lang="es-AR" dirty="0" smtClean="0"/>
          </a:p>
          <a:p>
            <a:r>
              <a:rPr lang="es-AR" dirty="0" smtClean="0"/>
              <a:t>Ideales para el estudio de la interacción entre las células neoplásicas y las del sistema inmune</a:t>
            </a:r>
          </a:p>
          <a:p>
            <a:endParaRPr lang="es-AR" dirty="0" smtClean="0"/>
          </a:p>
          <a:p>
            <a:r>
              <a:rPr lang="es-AR" dirty="0" smtClean="0"/>
              <a:t>Fértiles, eje hipotálamo-hipófisis-gonadal intacto </a:t>
            </a:r>
          </a:p>
          <a:p>
            <a:endParaRPr lang="es-A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20" y="85421"/>
            <a:ext cx="2848379" cy="139920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97294" y="197698"/>
            <a:ext cx="7069432" cy="1325563"/>
          </a:xfrm>
        </p:spPr>
        <p:txBody>
          <a:bodyPr>
            <a:normAutofit/>
          </a:bodyPr>
          <a:lstStyle/>
          <a:p>
            <a:r>
              <a:rPr lang="es-AR" dirty="0" err="1" smtClean="0"/>
              <a:t>Transgenic</a:t>
            </a:r>
            <a:r>
              <a:rPr lang="es-AR" dirty="0" smtClean="0"/>
              <a:t> </a:t>
            </a:r>
            <a:r>
              <a:rPr lang="es-AR" dirty="0" err="1" smtClean="0"/>
              <a:t>adecarcinoma</a:t>
            </a:r>
            <a:r>
              <a:rPr lang="es-AR" dirty="0" smtClean="0"/>
              <a:t> of </a:t>
            </a:r>
            <a:r>
              <a:rPr lang="es-AR" dirty="0" err="1" smtClean="0"/>
              <a:t>the</a:t>
            </a:r>
            <a:r>
              <a:rPr lang="es-AR" dirty="0" smtClean="0"/>
              <a:t> mouse </a:t>
            </a:r>
            <a:r>
              <a:rPr lang="es-AR" dirty="0" err="1" smtClean="0"/>
              <a:t>prostate</a:t>
            </a:r>
            <a:r>
              <a:rPr lang="es-AR" dirty="0" smtClean="0"/>
              <a:t> (TRAMP)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205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61" y="0"/>
            <a:ext cx="3511639" cy="1568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479" y="242970"/>
            <a:ext cx="6786093" cy="954766"/>
          </a:xfrm>
        </p:spPr>
        <p:txBody>
          <a:bodyPr/>
          <a:lstStyle/>
          <a:p>
            <a:r>
              <a:rPr lang="es-AR" dirty="0" smtClean="0"/>
              <a:t>Ratones </a:t>
            </a:r>
            <a:r>
              <a:rPr lang="es-AR" dirty="0" err="1" smtClean="0"/>
              <a:t>inmunosuprimidos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73" y="1632443"/>
            <a:ext cx="10515600" cy="4977363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Existen distintas cepas con distintos grados de inmunosupresión: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NUDE: Más común. </a:t>
            </a:r>
            <a:r>
              <a:rPr lang="es-AR" dirty="0" err="1" smtClean="0"/>
              <a:t>Atímicos</a:t>
            </a:r>
            <a:r>
              <a:rPr lang="es-AR" dirty="0" smtClean="0"/>
              <a:t>, por lo tanto no poseen linfocitos T, ni respuesta B T dependiente. Infértiles. Inmunosupresión baja</a:t>
            </a:r>
          </a:p>
          <a:p>
            <a:endParaRPr lang="es-AR" dirty="0" smtClean="0"/>
          </a:p>
          <a:p>
            <a:r>
              <a:rPr lang="es-AR" dirty="0" err="1" smtClean="0"/>
              <a:t>Scid</a:t>
            </a:r>
            <a:r>
              <a:rPr lang="es-AR" dirty="0" smtClean="0"/>
              <a:t>: Inmunodeficiencia combinada severa. Fallas en la síntesis del BCR y el TCR. No poseen linfocitos T ni B. Inmunosupresión moderada</a:t>
            </a:r>
          </a:p>
          <a:p>
            <a:endParaRPr lang="es-AR" dirty="0" smtClean="0"/>
          </a:p>
          <a:p>
            <a:r>
              <a:rPr lang="es-AR" dirty="0" smtClean="0"/>
              <a:t>NSG: NOD </a:t>
            </a:r>
            <a:r>
              <a:rPr lang="es-AR" dirty="0" err="1" smtClean="0"/>
              <a:t>Scid</a:t>
            </a:r>
            <a:r>
              <a:rPr lang="es-AR" dirty="0" smtClean="0"/>
              <a:t> gamma. Faltan, linfocitos B, T células NK y son KO para la cadena gamma del receptor de IL-2. Inmunidad innata y adquirida comprometida. Inmunosupresión alta   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605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8170"/>
            <a:ext cx="10944497" cy="5159829"/>
          </a:xfrm>
        </p:spPr>
        <p:txBody>
          <a:bodyPr/>
          <a:lstStyle/>
          <a:p>
            <a:r>
              <a:rPr lang="es-AR" dirty="0" smtClean="0"/>
              <a:t>Permiten la inoculación de líneas celulares humanas</a:t>
            </a:r>
          </a:p>
          <a:p>
            <a:r>
              <a:rPr lang="es-AR" dirty="0" smtClean="0"/>
              <a:t>Inoculación subcutánea: Sencilla, se puede seguir el crecimiento tumoral en el tiempo con un calibre</a:t>
            </a:r>
          </a:p>
          <a:p>
            <a:r>
              <a:rPr lang="es-AR" dirty="0"/>
              <a:t>Inoculación </a:t>
            </a:r>
            <a:r>
              <a:rPr lang="es-AR" dirty="0" err="1"/>
              <a:t>ortotópica</a:t>
            </a:r>
            <a:r>
              <a:rPr lang="es-AR" dirty="0"/>
              <a:t>: Compleja, </a:t>
            </a:r>
            <a:r>
              <a:rPr lang="es-AR" dirty="0" smtClean="0"/>
              <a:t>para seguir el crecimiento tumoral en el tiempo se requiere de equipamiento especifico (IVIS)</a:t>
            </a:r>
          </a:p>
          <a:p>
            <a:endParaRPr lang="es-AR" dirty="0" smtClean="0"/>
          </a:p>
          <a:p>
            <a:r>
              <a:rPr lang="es-AR" dirty="0" smtClean="0"/>
              <a:t>Permiten inoculación de tumores de pacientes (PDX) y células tumorales circulantes (CDX)</a:t>
            </a:r>
          </a:p>
          <a:p>
            <a:endParaRPr lang="es-AR" dirty="0" smtClean="0"/>
          </a:p>
          <a:p>
            <a:r>
              <a:rPr lang="es-AR" dirty="0" smtClean="0"/>
              <a:t>No permiten estudiar la </a:t>
            </a:r>
            <a:r>
              <a:rPr lang="es-AR" dirty="0" err="1" smtClean="0"/>
              <a:t>interfase</a:t>
            </a:r>
            <a:r>
              <a:rPr lang="es-AR" dirty="0" smtClean="0"/>
              <a:t> inmune-tumoral</a:t>
            </a:r>
          </a:p>
          <a:p>
            <a:endParaRPr lang="es-AR" dirty="0"/>
          </a:p>
          <a:p>
            <a:r>
              <a:rPr lang="es-AR" dirty="0" smtClean="0"/>
              <a:t>Diferencias a largo plazo entre PDX y tumores en pacientes. Posiblemente por falta de </a:t>
            </a:r>
            <a:r>
              <a:rPr lang="es-AR" dirty="0" err="1" smtClean="0"/>
              <a:t>inmuno</a:t>
            </a:r>
            <a:r>
              <a:rPr lang="es-AR" dirty="0" smtClean="0"/>
              <a:t> edición.</a:t>
            </a:r>
          </a:p>
          <a:p>
            <a:endParaRPr lang="es-A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61" y="0"/>
            <a:ext cx="3511639" cy="156853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5479" y="242970"/>
            <a:ext cx="6786093" cy="954766"/>
          </a:xfrm>
        </p:spPr>
        <p:txBody>
          <a:bodyPr/>
          <a:lstStyle/>
          <a:p>
            <a:r>
              <a:rPr lang="es-AR" dirty="0" smtClean="0"/>
              <a:t>Ratones </a:t>
            </a:r>
            <a:r>
              <a:rPr lang="es-AR" dirty="0" err="1" smtClean="0"/>
              <a:t>inmunosuprimidos</a:t>
            </a:r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975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1043</TotalTime>
  <Words>688</Words>
  <Application>Microsoft Office PowerPoint</Application>
  <PresentationFormat>Widescreen</PresentationFormat>
  <Paragraphs>118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Century Gothic</vt:lpstr>
      <vt:lpstr>Times New Roman</vt:lpstr>
      <vt:lpstr>Wingdings 3</vt:lpstr>
      <vt:lpstr>Wisp</vt:lpstr>
      <vt:lpstr>Proceso metastásico y síndrome metabólico </vt:lpstr>
      <vt:lpstr>Metástasis       </vt:lpstr>
      <vt:lpstr>Modelos murinos para el estudio del cáncer de próstata </vt:lpstr>
      <vt:lpstr>Anatomía de la próstata humana y murina</vt:lpstr>
      <vt:lpstr>PowerPoint Presentation</vt:lpstr>
      <vt:lpstr>Transgenic adecarcinoma of the mouse prostate (TRAMP) </vt:lpstr>
      <vt:lpstr>Transgenic adecarcinoma of the mouse prostate (TRAMP) </vt:lpstr>
      <vt:lpstr>Ratones inmunosuprimidos </vt:lpstr>
      <vt:lpstr>Ratones inmunosuprimidos </vt:lpstr>
      <vt:lpstr>Modelo murino de cáncer de próstata y síndrome metabólico  </vt:lpstr>
      <vt:lpstr>Modelo murino de cáncer de próstata y síndrome metabólico  </vt:lpstr>
      <vt:lpstr>PowerPoint Presentation</vt:lpstr>
      <vt:lpstr>PowerPoint Presentation</vt:lpstr>
      <vt:lpstr>PowerPoint Presentation</vt:lpstr>
      <vt:lpstr>miRNAs como marcadores en CaP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metastásico y síndrome metabólico</dc:title>
  <dc:creator>nico Dalton</dc:creator>
  <cp:lastModifiedBy>nico Dalton</cp:lastModifiedBy>
  <cp:revision>53</cp:revision>
  <dcterms:created xsi:type="dcterms:W3CDTF">2018-09-13T19:03:57Z</dcterms:created>
  <dcterms:modified xsi:type="dcterms:W3CDTF">2018-09-17T03:42:11Z</dcterms:modified>
</cp:coreProperties>
</file>