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369" r:id="rId2"/>
    <p:sldId id="273" r:id="rId3"/>
    <p:sldId id="316" r:id="rId4"/>
    <p:sldId id="393" r:id="rId5"/>
    <p:sldId id="318" r:id="rId6"/>
    <p:sldId id="326" r:id="rId7"/>
    <p:sldId id="384" r:id="rId8"/>
    <p:sldId id="319" r:id="rId9"/>
    <p:sldId id="375" r:id="rId10"/>
    <p:sldId id="321" r:id="rId11"/>
    <p:sldId id="381" r:id="rId12"/>
    <p:sldId id="341" r:id="rId13"/>
    <p:sldId id="361" r:id="rId14"/>
    <p:sldId id="395" r:id="rId15"/>
    <p:sldId id="391" r:id="rId16"/>
    <p:sldId id="298" r:id="rId17"/>
    <p:sldId id="277" r:id="rId18"/>
    <p:sldId id="336" r:id="rId19"/>
    <p:sldId id="348" r:id="rId20"/>
    <p:sldId id="337" r:id="rId21"/>
    <p:sldId id="386" r:id="rId22"/>
    <p:sldId id="338" r:id="rId23"/>
    <p:sldId id="332" r:id="rId24"/>
    <p:sldId id="390" r:id="rId25"/>
    <p:sldId id="304" r:id="rId26"/>
    <p:sldId id="293" r:id="rId27"/>
    <p:sldId id="350" r:id="rId28"/>
    <p:sldId id="382" r:id="rId29"/>
    <p:sldId id="339" r:id="rId30"/>
    <p:sldId id="359" r:id="rId31"/>
    <p:sldId id="287" r:id="rId32"/>
    <p:sldId id="385" r:id="rId33"/>
    <p:sldId id="383" r:id="rId34"/>
    <p:sldId id="378" r:id="rId35"/>
    <p:sldId id="379" r:id="rId36"/>
    <p:sldId id="380" r:id="rId37"/>
    <p:sldId id="347" r:id="rId38"/>
    <p:sldId id="344" r:id="rId39"/>
    <p:sldId id="345" r:id="rId40"/>
    <p:sldId id="272" r:id="rId41"/>
    <p:sldId id="349" r:id="rId42"/>
    <p:sldId id="354" r:id="rId43"/>
    <p:sldId id="356" r:id="rId44"/>
    <p:sldId id="358" r:id="rId45"/>
    <p:sldId id="363" r:id="rId46"/>
    <p:sldId id="371" r:id="rId4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92E503-15D6-44D9-9C4C-694316EEEBFA}" type="doc">
      <dgm:prSet loTypeId="urn:microsoft.com/office/officeart/2005/8/layout/arrow2" loCatId="process" qsTypeId="urn:microsoft.com/office/officeart/2005/8/quickstyle/simple1#1" qsCatId="simple" csTypeId="urn:microsoft.com/office/officeart/2005/8/colors/accent1_2#1" csCatId="accent1" phldr="1"/>
      <dgm:spPr/>
    </dgm:pt>
    <dgm:pt modelId="{8D72757D-98DA-4EF7-A5D5-806E658C45A9}">
      <dgm:prSet phldrT="[Texto]"/>
      <dgm:spPr/>
      <dgm:t>
        <a:bodyPr/>
        <a:lstStyle/>
        <a:p>
          <a:r>
            <a:rPr lang="es-ES" dirty="0" smtClean="0"/>
            <a:t>MIGRACION</a:t>
          </a:r>
          <a:endParaRPr lang="es-ES" dirty="0"/>
        </a:p>
      </dgm:t>
    </dgm:pt>
    <dgm:pt modelId="{6D947234-F37F-467C-A135-E53C2F28F75F}" type="parTrans" cxnId="{49C03EF6-FB1B-42B9-9CCC-AE9E491E8C26}">
      <dgm:prSet/>
      <dgm:spPr/>
      <dgm:t>
        <a:bodyPr/>
        <a:lstStyle/>
        <a:p>
          <a:endParaRPr lang="es-ES"/>
        </a:p>
      </dgm:t>
    </dgm:pt>
    <dgm:pt modelId="{FD31EACA-D31D-415F-B64B-4D64019FA05D}" type="sibTrans" cxnId="{49C03EF6-FB1B-42B9-9CCC-AE9E491E8C26}">
      <dgm:prSet/>
      <dgm:spPr/>
      <dgm:t>
        <a:bodyPr/>
        <a:lstStyle/>
        <a:p>
          <a:endParaRPr lang="es-ES"/>
        </a:p>
      </dgm:t>
    </dgm:pt>
    <dgm:pt modelId="{A43B948B-4560-44E3-B20D-B7CAEF1F83D2}">
      <dgm:prSet phldrT="[Texto]"/>
      <dgm:spPr/>
      <dgm:t>
        <a:bodyPr/>
        <a:lstStyle/>
        <a:p>
          <a:r>
            <a:rPr lang="es-ES" dirty="0" smtClean="0"/>
            <a:t>DEGRADACION</a:t>
          </a:r>
          <a:endParaRPr lang="es-ES" dirty="0"/>
        </a:p>
      </dgm:t>
    </dgm:pt>
    <dgm:pt modelId="{4A0D7F7E-8658-4B72-A608-E07C8DF804FC}" type="parTrans" cxnId="{72F49A28-5BA0-4428-8270-2ED666146CF2}">
      <dgm:prSet/>
      <dgm:spPr/>
      <dgm:t>
        <a:bodyPr/>
        <a:lstStyle/>
        <a:p>
          <a:endParaRPr lang="es-ES"/>
        </a:p>
      </dgm:t>
    </dgm:pt>
    <dgm:pt modelId="{3B4F993C-F7F3-4E61-B04B-52BBB84EAE26}" type="sibTrans" cxnId="{72F49A28-5BA0-4428-8270-2ED666146CF2}">
      <dgm:prSet/>
      <dgm:spPr/>
      <dgm:t>
        <a:bodyPr/>
        <a:lstStyle/>
        <a:p>
          <a:endParaRPr lang="es-ES"/>
        </a:p>
      </dgm:t>
    </dgm:pt>
    <dgm:pt modelId="{E46C5A6E-23A3-4BC0-86BC-596F3C095722}">
      <dgm:prSet phldrT="[Texto]"/>
      <dgm:spPr/>
      <dgm:t>
        <a:bodyPr/>
        <a:lstStyle/>
        <a:p>
          <a:r>
            <a:rPr lang="es-ES" dirty="0" smtClean="0"/>
            <a:t>ADHESION</a:t>
          </a:r>
          <a:endParaRPr lang="es-ES" dirty="0"/>
        </a:p>
      </dgm:t>
    </dgm:pt>
    <dgm:pt modelId="{01595FCB-8393-4EDE-ACCD-7C35E2A24E21}" type="parTrans" cxnId="{9C3219FE-B062-45ED-B5BF-ED5BE4EBE26F}">
      <dgm:prSet/>
      <dgm:spPr/>
      <dgm:t>
        <a:bodyPr/>
        <a:lstStyle/>
        <a:p>
          <a:endParaRPr lang="es-ES"/>
        </a:p>
      </dgm:t>
    </dgm:pt>
    <dgm:pt modelId="{9DE3BB98-ED3B-4957-BE7E-72EF2C5C7B80}" type="sibTrans" cxnId="{9C3219FE-B062-45ED-B5BF-ED5BE4EBE26F}">
      <dgm:prSet/>
      <dgm:spPr/>
      <dgm:t>
        <a:bodyPr/>
        <a:lstStyle/>
        <a:p>
          <a:endParaRPr lang="es-ES"/>
        </a:p>
      </dgm:t>
    </dgm:pt>
    <dgm:pt modelId="{68FF8200-46A7-4C0B-9256-D835C65F965B}" type="pres">
      <dgm:prSet presAssocID="{3692E503-15D6-44D9-9C4C-694316EEEBFA}" presName="arrowDiagram" presStyleCnt="0">
        <dgm:presLayoutVars>
          <dgm:chMax val="5"/>
          <dgm:dir/>
          <dgm:resizeHandles val="exact"/>
        </dgm:presLayoutVars>
      </dgm:prSet>
      <dgm:spPr/>
    </dgm:pt>
    <dgm:pt modelId="{891D8388-D3F5-4A7B-81CB-B7290DEF4575}" type="pres">
      <dgm:prSet presAssocID="{3692E503-15D6-44D9-9C4C-694316EEEBFA}" presName="arrow" presStyleLbl="bgShp" presStyleIdx="0" presStyleCnt="1" custLinFactNeighborX="781" custLinFactNeighborY="3125"/>
      <dgm:spPr/>
    </dgm:pt>
    <dgm:pt modelId="{AB34CDC4-DBB2-473C-A5AF-84508E7B5165}" type="pres">
      <dgm:prSet presAssocID="{3692E503-15D6-44D9-9C4C-694316EEEBFA}" presName="arrowDiagram3" presStyleCnt="0"/>
      <dgm:spPr/>
    </dgm:pt>
    <dgm:pt modelId="{382C76DF-32ED-40B6-A2C5-EBFA313C5164}" type="pres">
      <dgm:prSet presAssocID="{8D72757D-98DA-4EF7-A5D5-806E658C45A9}" presName="bullet3a" presStyleLbl="node1" presStyleIdx="0" presStyleCnt="3"/>
      <dgm:spPr/>
    </dgm:pt>
    <dgm:pt modelId="{93889B35-A2FF-4DDA-BF09-1E0C9C4CC5BD}" type="pres">
      <dgm:prSet presAssocID="{8D72757D-98DA-4EF7-A5D5-806E658C45A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9EE2F36-3D09-4A48-9DED-66700E5591BD}" type="pres">
      <dgm:prSet presAssocID="{A43B948B-4560-44E3-B20D-B7CAEF1F83D2}" presName="bullet3b" presStyleLbl="node1" presStyleIdx="1" presStyleCnt="3"/>
      <dgm:spPr/>
    </dgm:pt>
    <dgm:pt modelId="{3E51DDD1-3D37-4B58-A2EC-60BF2DB49F88}" type="pres">
      <dgm:prSet presAssocID="{A43B948B-4560-44E3-B20D-B7CAEF1F83D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A4AABD-5A1E-4017-90F7-6E2BFC2F6A03}" type="pres">
      <dgm:prSet presAssocID="{E46C5A6E-23A3-4BC0-86BC-596F3C095722}" presName="bullet3c" presStyleLbl="node1" presStyleIdx="2" presStyleCnt="3"/>
      <dgm:spPr/>
    </dgm:pt>
    <dgm:pt modelId="{F91F3880-B7B5-4E83-A94A-834A48D40512}" type="pres">
      <dgm:prSet presAssocID="{E46C5A6E-23A3-4BC0-86BC-596F3C09572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9C03EF6-FB1B-42B9-9CCC-AE9E491E8C26}" srcId="{3692E503-15D6-44D9-9C4C-694316EEEBFA}" destId="{8D72757D-98DA-4EF7-A5D5-806E658C45A9}" srcOrd="0" destOrd="0" parTransId="{6D947234-F37F-467C-A135-E53C2F28F75F}" sibTransId="{FD31EACA-D31D-415F-B64B-4D64019FA05D}"/>
    <dgm:cxn modelId="{72F49A28-5BA0-4428-8270-2ED666146CF2}" srcId="{3692E503-15D6-44D9-9C4C-694316EEEBFA}" destId="{A43B948B-4560-44E3-B20D-B7CAEF1F83D2}" srcOrd="1" destOrd="0" parTransId="{4A0D7F7E-8658-4B72-A608-E07C8DF804FC}" sibTransId="{3B4F993C-F7F3-4E61-B04B-52BBB84EAE26}"/>
    <dgm:cxn modelId="{07FA15E5-6843-47E3-AA22-05073D1D9A91}" type="presOf" srcId="{3692E503-15D6-44D9-9C4C-694316EEEBFA}" destId="{68FF8200-46A7-4C0B-9256-D835C65F965B}" srcOrd="0" destOrd="0" presId="urn:microsoft.com/office/officeart/2005/8/layout/arrow2"/>
    <dgm:cxn modelId="{11655B0F-7D9C-47A4-9E98-0B03557D57C2}" type="presOf" srcId="{8D72757D-98DA-4EF7-A5D5-806E658C45A9}" destId="{93889B35-A2FF-4DDA-BF09-1E0C9C4CC5BD}" srcOrd="0" destOrd="0" presId="urn:microsoft.com/office/officeart/2005/8/layout/arrow2"/>
    <dgm:cxn modelId="{9C3219FE-B062-45ED-B5BF-ED5BE4EBE26F}" srcId="{3692E503-15D6-44D9-9C4C-694316EEEBFA}" destId="{E46C5A6E-23A3-4BC0-86BC-596F3C095722}" srcOrd="2" destOrd="0" parTransId="{01595FCB-8393-4EDE-ACCD-7C35E2A24E21}" sibTransId="{9DE3BB98-ED3B-4957-BE7E-72EF2C5C7B80}"/>
    <dgm:cxn modelId="{58D4BA7C-78C4-4D25-AE7B-BE4ECC5DD57B}" type="presOf" srcId="{E46C5A6E-23A3-4BC0-86BC-596F3C095722}" destId="{F91F3880-B7B5-4E83-A94A-834A48D40512}" srcOrd="0" destOrd="0" presId="urn:microsoft.com/office/officeart/2005/8/layout/arrow2"/>
    <dgm:cxn modelId="{AF1DC173-319F-4154-B989-90945941A782}" type="presOf" srcId="{A43B948B-4560-44E3-B20D-B7CAEF1F83D2}" destId="{3E51DDD1-3D37-4B58-A2EC-60BF2DB49F88}" srcOrd="0" destOrd="0" presId="urn:microsoft.com/office/officeart/2005/8/layout/arrow2"/>
    <dgm:cxn modelId="{ACC47BD9-D244-4617-9177-76E6EAAB78AA}" type="presParOf" srcId="{68FF8200-46A7-4C0B-9256-D835C65F965B}" destId="{891D8388-D3F5-4A7B-81CB-B7290DEF4575}" srcOrd="0" destOrd="0" presId="urn:microsoft.com/office/officeart/2005/8/layout/arrow2"/>
    <dgm:cxn modelId="{1CA2F531-3A2C-45AE-9347-77A93721E7FB}" type="presParOf" srcId="{68FF8200-46A7-4C0B-9256-D835C65F965B}" destId="{AB34CDC4-DBB2-473C-A5AF-84508E7B5165}" srcOrd="1" destOrd="0" presId="urn:microsoft.com/office/officeart/2005/8/layout/arrow2"/>
    <dgm:cxn modelId="{3199317D-685C-42F6-930B-940D05C37C39}" type="presParOf" srcId="{AB34CDC4-DBB2-473C-A5AF-84508E7B5165}" destId="{382C76DF-32ED-40B6-A2C5-EBFA313C5164}" srcOrd="0" destOrd="0" presId="urn:microsoft.com/office/officeart/2005/8/layout/arrow2"/>
    <dgm:cxn modelId="{41465C4D-DC14-4594-84F6-B222EA9FD9B3}" type="presParOf" srcId="{AB34CDC4-DBB2-473C-A5AF-84508E7B5165}" destId="{93889B35-A2FF-4DDA-BF09-1E0C9C4CC5BD}" srcOrd="1" destOrd="0" presId="urn:microsoft.com/office/officeart/2005/8/layout/arrow2"/>
    <dgm:cxn modelId="{9498AB18-298C-4B55-A72D-8D87277C5BE1}" type="presParOf" srcId="{AB34CDC4-DBB2-473C-A5AF-84508E7B5165}" destId="{C9EE2F36-3D09-4A48-9DED-66700E5591BD}" srcOrd="2" destOrd="0" presId="urn:microsoft.com/office/officeart/2005/8/layout/arrow2"/>
    <dgm:cxn modelId="{73DCEE2F-EF83-4A63-B1C0-C0ECA6AD9FFA}" type="presParOf" srcId="{AB34CDC4-DBB2-473C-A5AF-84508E7B5165}" destId="{3E51DDD1-3D37-4B58-A2EC-60BF2DB49F88}" srcOrd="3" destOrd="0" presId="urn:microsoft.com/office/officeart/2005/8/layout/arrow2"/>
    <dgm:cxn modelId="{C89E2063-41FF-47AE-BD29-F1B13E0B97E6}" type="presParOf" srcId="{AB34CDC4-DBB2-473C-A5AF-84508E7B5165}" destId="{A2A4AABD-5A1E-4017-90F7-6E2BFC2F6A03}" srcOrd="4" destOrd="0" presId="urn:microsoft.com/office/officeart/2005/8/layout/arrow2"/>
    <dgm:cxn modelId="{2437B0B5-4D39-4298-AEA0-6D2F65C46C58}" type="presParOf" srcId="{AB34CDC4-DBB2-473C-A5AF-84508E7B5165}" destId="{F91F3880-B7B5-4E83-A94A-834A48D4051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92E503-15D6-44D9-9C4C-694316EEEBFA}" type="doc">
      <dgm:prSet loTypeId="urn:microsoft.com/office/officeart/2005/8/layout/arrow2" loCatId="process" qsTypeId="urn:microsoft.com/office/officeart/2005/8/quickstyle/simple1#2" qsCatId="simple" csTypeId="urn:microsoft.com/office/officeart/2005/8/colors/accent1_2#2" csCatId="accent1" phldr="1"/>
      <dgm:spPr/>
    </dgm:pt>
    <dgm:pt modelId="{8D72757D-98DA-4EF7-A5D5-806E658C45A9}">
      <dgm:prSet phldrT="[Texto]"/>
      <dgm:spPr/>
      <dgm:t>
        <a:bodyPr/>
        <a:lstStyle/>
        <a:p>
          <a:r>
            <a:rPr lang="es-ES" dirty="0" smtClean="0"/>
            <a:t>MIGRACION</a:t>
          </a:r>
          <a:endParaRPr lang="es-ES" dirty="0"/>
        </a:p>
      </dgm:t>
    </dgm:pt>
    <dgm:pt modelId="{6D947234-F37F-467C-A135-E53C2F28F75F}" type="parTrans" cxnId="{49C03EF6-FB1B-42B9-9CCC-AE9E491E8C26}">
      <dgm:prSet/>
      <dgm:spPr/>
      <dgm:t>
        <a:bodyPr/>
        <a:lstStyle/>
        <a:p>
          <a:endParaRPr lang="es-ES"/>
        </a:p>
      </dgm:t>
    </dgm:pt>
    <dgm:pt modelId="{FD31EACA-D31D-415F-B64B-4D64019FA05D}" type="sibTrans" cxnId="{49C03EF6-FB1B-42B9-9CCC-AE9E491E8C26}">
      <dgm:prSet/>
      <dgm:spPr/>
      <dgm:t>
        <a:bodyPr/>
        <a:lstStyle/>
        <a:p>
          <a:endParaRPr lang="es-ES"/>
        </a:p>
      </dgm:t>
    </dgm:pt>
    <dgm:pt modelId="{A43B948B-4560-44E3-B20D-B7CAEF1F83D2}">
      <dgm:prSet phldrT="[Texto]"/>
      <dgm:spPr/>
      <dgm:t>
        <a:bodyPr/>
        <a:lstStyle/>
        <a:p>
          <a:r>
            <a:rPr lang="es-ES" dirty="0" smtClean="0"/>
            <a:t>DEGRADACION</a:t>
          </a:r>
          <a:endParaRPr lang="es-ES" dirty="0"/>
        </a:p>
      </dgm:t>
    </dgm:pt>
    <dgm:pt modelId="{4A0D7F7E-8658-4B72-A608-E07C8DF804FC}" type="parTrans" cxnId="{72F49A28-5BA0-4428-8270-2ED666146CF2}">
      <dgm:prSet/>
      <dgm:spPr/>
      <dgm:t>
        <a:bodyPr/>
        <a:lstStyle/>
        <a:p>
          <a:endParaRPr lang="es-ES"/>
        </a:p>
      </dgm:t>
    </dgm:pt>
    <dgm:pt modelId="{3B4F993C-F7F3-4E61-B04B-52BBB84EAE26}" type="sibTrans" cxnId="{72F49A28-5BA0-4428-8270-2ED666146CF2}">
      <dgm:prSet/>
      <dgm:spPr/>
      <dgm:t>
        <a:bodyPr/>
        <a:lstStyle/>
        <a:p>
          <a:endParaRPr lang="es-ES"/>
        </a:p>
      </dgm:t>
    </dgm:pt>
    <dgm:pt modelId="{E46C5A6E-23A3-4BC0-86BC-596F3C095722}">
      <dgm:prSet phldrT="[Texto]"/>
      <dgm:spPr/>
      <dgm:t>
        <a:bodyPr/>
        <a:lstStyle/>
        <a:p>
          <a:r>
            <a:rPr lang="es-ES" dirty="0" smtClean="0"/>
            <a:t>ADHESION</a:t>
          </a:r>
          <a:endParaRPr lang="es-ES" dirty="0"/>
        </a:p>
      </dgm:t>
    </dgm:pt>
    <dgm:pt modelId="{01595FCB-8393-4EDE-ACCD-7C35E2A24E21}" type="parTrans" cxnId="{9C3219FE-B062-45ED-B5BF-ED5BE4EBE26F}">
      <dgm:prSet/>
      <dgm:spPr/>
      <dgm:t>
        <a:bodyPr/>
        <a:lstStyle/>
        <a:p>
          <a:endParaRPr lang="es-ES"/>
        </a:p>
      </dgm:t>
    </dgm:pt>
    <dgm:pt modelId="{9DE3BB98-ED3B-4957-BE7E-72EF2C5C7B80}" type="sibTrans" cxnId="{9C3219FE-B062-45ED-B5BF-ED5BE4EBE26F}">
      <dgm:prSet/>
      <dgm:spPr/>
      <dgm:t>
        <a:bodyPr/>
        <a:lstStyle/>
        <a:p>
          <a:endParaRPr lang="es-ES"/>
        </a:p>
      </dgm:t>
    </dgm:pt>
    <dgm:pt modelId="{68FF8200-46A7-4C0B-9256-D835C65F965B}" type="pres">
      <dgm:prSet presAssocID="{3692E503-15D6-44D9-9C4C-694316EEEBFA}" presName="arrowDiagram" presStyleCnt="0">
        <dgm:presLayoutVars>
          <dgm:chMax val="5"/>
          <dgm:dir/>
          <dgm:resizeHandles val="exact"/>
        </dgm:presLayoutVars>
      </dgm:prSet>
      <dgm:spPr/>
    </dgm:pt>
    <dgm:pt modelId="{891D8388-D3F5-4A7B-81CB-B7290DEF4575}" type="pres">
      <dgm:prSet presAssocID="{3692E503-15D6-44D9-9C4C-694316EEEBFA}" presName="arrow" presStyleLbl="bgShp" presStyleIdx="0" presStyleCnt="1" custLinFactNeighborX="781" custLinFactNeighborY="3125"/>
      <dgm:spPr/>
    </dgm:pt>
    <dgm:pt modelId="{AB34CDC4-DBB2-473C-A5AF-84508E7B5165}" type="pres">
      <dgm:prSet presAssocID="{3692E503-15D6-44D9-9C4C-694316EEEBFA}" presName="arrowDiagram3" presStyleCnt="0"/>
      <dgm:spPr/>
    </dgm:pt>
    <dgm:pt modelId="{382C76DF-32ED-40B6-A2C5-EBFA313C5164}" type="pres">
      <dgm:prSet presAssocID="{8D72757D-98DA-4EF7-A5D5-806E658C45A9}" presName="bullet3a" presStyleLbl="node1" presStyleIdx="0" presStyleCnt="3"/>
      <dgm:spPr/>
    </dgm:pt>
    <dgm:pt modelId="{93889B35-A2FF-4DDA-BF09-1E0C9C4CC5BD}" type="pres">
      <dgm:prSet presAssocID="{8D72757D-98DA-4EF7-A5D5-806E658C45A9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9EE2F36-3D09-4A48-9DED-66700E5591BD}" type="pres">
      <dgm:prSet presAssocID="{A43B948B-4560-44E3-B20D-B7CAEF1F83D2}" presName="bullet3b" presStyleLbl="node1" presStyleIdx="1" presStyleCnt="3"/>
      <dgm:spPr/>
    </dgm:pt>
    <dgm:pt modelId="{3E51DDD1-3D37-4B58-A2EC-60BF2DB49F88}" type="pres">
      <dgm:prSet presAssocID="{A43B948B-4560-44E3-B20D-B7CAEF1F83D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2A4AABD-5A1E-4017-90F7-6E2BFC2F6A03}" type="pres">
      <dgm:prSet presAssocID="{E46C5A6E-23A3-4BC0-86BC-596F3C095722}" presName="bullet3c" presStyleLbl="node1" presStyleIdx="2" presStyleCnt="3"/>
      <dgm:spPr/>
    </dgm:pt>
    <dgm:pt modelId="{F91F3880-B7B5-4E83-A94A-834A48D40512}" type="pres">
      <dgm:prSet presAssocID="{E46C5A6E-23A3-4BC0-86BC-596F3C095722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9C3219FE-B062-45ED-B5BF-ED5BE4EBE26F}" srcId="{3692E503-15D6-44D9-9C4C-694316EEEBFA}" destId="{E46C5A6E-23A3-4BC0-86BC-596F3C095722}" srcOrd="2" destOrd="0" parTransId="{01595FCB-8393-4EDE-ACCD-7C35E2A24E21}" sibTransId="{9DE3BB98-ED3B-4957-BE7E-72EF2C5C7B80}"/>
    <dgm:cxn modelId="{0C329C1B-233A-4C65-A1C2-F0EC20AA7604}" type="presOf" srcId="{3692E503-15D6-44D9-9C4C-694316EEEBFA}" destId="{68FF8200-46A7-4C0B-9256-D835C65F965B}" srcOrd="0" destOrd="0" presId="urn:microsoft.com/office/officeart/2005/8/layout/arrow2"/>
    <dgm:cxn modelId="{CF7FCC28-264B-444B-9CC9-4940BBD01302}" type="presOf" srcId="{8D72757D-98DA-4EF7-A5D5-806E658C45A9}" destId="{93889B35-A2FF-4DDA-BF09-1E0C9C4CC5BD}" srcOrd="0" destOrd="0" presId="urn:microsoft.com/office/officeart/2005/8/layout/arrow2"/>
    <dgm:cxn modelId="{08CCD417-E375-4943-951E-B87C022AE5E6}" type="presOf" srcId="{E46C5A6E-23A3-4BC0-86BC-596F3C095722}" destId="{F91F3880-B7B5-4E83-A94A-834A48D40512}" srcOrd="0" destOrd="0" presId="urn:microsoft.com/office/officeart/2005/8/layout/arrow2"/>
    <dgm:cxn modelId="{49C03EF6-FB1B-42B9-9CCC-AE9E491E8C26}" srcId="{3692E503-15D6-44D9-9C4C-694316EEEBFA}" destId="{8D72757D-98DA-4EF7-A5D5-806E658C45A9}" srcOrd="0" destOrd="0" parTransId="{6D947234-F37F-467C-A135-E53C2F28F75F}" sibTransId="{FD31EACA-D31D-415F-B64B-4D64019FA05D}"/>
    <dgm:cxn modelId="{72F49A28-5BA0-4428-8270-2ED666146CF2}" srcId="{3692E503-15D6-44D9-9C4C-694316EEEBFA}" destId="{A43B948B-4560-44E3-B20D-B7CAEF1F83D2}" srcOrd="1" destOrd="0" parTransId="{4A0D7F7E-8658-4B72-A608-E07C8DF804FC}" sibTransId="{3B4F993C-F7F3-4E61-B04B-52BBB84EAE26}"/>
    <dgm:cxn modelId="{B7633719-5BED-4055-8EF2-F63E84A067E3}" type="presOf" srcId="{A43B948B-4560-44E3-B20D-B7CAEF1F83D2}" destId="{3E51DDD1-3D37-4B58-A2EC-60BF2DB49F88}" srcOrd="0" destOrd="0" presId="urn:microsoft.com/office/officeart/2005/8/layout/arrow2"/>
    <dgm:cxn modelId="{7CB467F0-B1F1-47F5-B556-28E6B74327B3}" type="presParOf" srcId="{68FF8200-46A7-4C0B-9256-D835C65F965B}" destId="{891D8388-D3F5-4A7B-81CB-B7290DEF4575}" srcOrd="0" destOrd="0" presId="urn:microsoft.com/office/officeart/2005/8/layout/arrow2"/>
    <dgm:cxn modelId="{E299600F-76E0-48FE-9618-B85DA8D885D7}" type="presParOf" srcId="{68FF8200-46A7-4C0B-9256-D835C65F965B}" destId="{AB34CDC4-DBB2-473C-A5AF-84508E7B5165}" srcOrd="1" destOrd="0" presId="urn:microsoft.com/office/officeart/2005/8/layout/arrow2"/>
    <dgm:cxn modelId="{FEAD1714-1CF8-4523-B1F2-FFED7CAC270A}" type="presParOf" srcId="{AB34CDC4-DBB2-473C-A5AF-84508E7B5165}" destId="{382C76DF-32ED-40B6-A2C5-EBFA313C5164}" srcOrd="0" destOrd="0" presId="urn:microsoft.com/office/officeart/2005/8/layout/arrow2"/>
    <dgm:cxn modelId="{6FEAA151-2A5F-4B2D-9292-3F06DF2EA489}" type="presParOf" srcId="{AB34CDC4-DBB2-473C-A5AF-84508E7B5165}" destId="{93889B35-A2FF-4DDA-BF09-1E0C9C4CC5BD}" srcOrd="1" destOrd="0" presId="urn:microsoft.com/office/officeart/2005/8/layout/arrow2"/>
    <dgm:cxn modelId="{7908D4B6-C3A1-4F01-88AB-2C1BC26C2BE4}" type="presParOf" srcId="{AB34CDC4-DBB2-473C-A5AF-84508E7B5165}" destId="{C9EE2F36-3D09-4A48-9DED-66700E5591BD}" srcOrd="2" destOrd="0" presId="urn:microsoft.com/office/officeart/2005/8/layout/arrow2"/>
    <dgm:cxn modelId="{094C1010-ED5E-43FB-B642-BBEF540E5F80}" type="presParOf" srcId="{AB34CDC4-DBB2-473C-A5AF-84508E7B5165}" destId="{3E51DDD1-3D37-4B58-A2EC-60BF2DB49F88}" srcOrd="3" destOrd="0" presId="urn:microsoft.com/office/officeart/2005/8/layout/arrow2"/>
    <dgm:cxn modelId="{8093BBE3-DE86-4611-A289-6B5A49A552A7}" type="presParOf" srcId="{AB34CDC4-DBB2-473C-A5AF-84508E7B5165}" destId="{A2A4AABD-5A1E-4017-90F7-6E2BFC2F6A03}" srcOrd="4" destOrd="0" presId="urn:microsoft.com/office/officeart/2005/8/layout/arrow2"/>
    <dgm:cxn modelId="{2541BCE4-4549-4D0A-94E1-6247673904BE}" type="presParOf" srcId="{AB34CDC4-DBB2-473C-A5AF-84508E7B5165}" destId="{F91F3880-B7B5-4E83-A94A-834A48D4051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C1BB6-B724-442D-97E8-3DAEDC2BAC6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96B25-39D2-469C-8AD2-1D753E7E0733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0556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B6D3E-784A-4835-B1AC-62509C937709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2253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487049-6289-4021-84F9-1818B856579E}" type="slidenum">
              <a:rPr lang="es-AR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8480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514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3129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0399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9326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8396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056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1220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4306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167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9446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4782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7AA7-A33F-4A0B-BEA1-E2BEB557E784}" type="datetimeFigureOut">
              <a:rPr lang="es-AR" smtClean="0"/>
              <a:t>16/09/2018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E760C-65F6-40F0-BBD8-A0B8CFB4C15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080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>MICROAMBIENTE TUMORAL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PROF. DR DANIEL LOPEZ LAUR</a:t>
            </a:r>
          </a:p>
          <a:p>
            <a:endParaRPr lang="es-AR" dirty="0"/>
          </a:p>
          <a:p>
            <a:r>
              <a:rPr lang="es-AR" dirty="0" smtClean="0"/>
              <a:t>IV CURSO BIOLOGIA MOLECULAR PARA UROLOGOS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1111" t="32138" r="32658" b="13850"/>
          <a:stretch/>
        </p:blipFill>
        <p:spPr>
          <a:xfrm>
            <a:off x="1" y="1"/>
            <a:ext cx="1873955" cy="217901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403" t="15934" r="66818" b="71412"/>
          <a:stretch/>
        </p:blipFill>
        <p:spPr>
          <a:xfrm>
            <a:off x="9087556" y="253118"/>
            <a:ext cx="2460977" cy="106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4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9239251" y="1928813"/>
            <a:ext cx="1285875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rgbClr val="FF0000"/>
                </a:solidFill>
              </a:rPr>
              <a:t>REPETICION 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FF0000"/>
                </a:solidFill>
              </a:rPr>
              <a:t>CICLICA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524750" y="3429001"/>
            <a:ext cx="3143250" cy="1071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+mj-lt"/>
              <a:buAutoNum type="arabicPeriod"/>
              <a:defRPr/>
            </a:pPr>
            <a:r>
              <a:rPr lang="es-ES" dirty="0"/>
              <a:t>INTEGRINAS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s-ES" dirty="0"/>
              <a:t>LAMININA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s-ES" dirty="0"/>
              <a:t>CADERINAS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53001" y="4714876"/>
            <a:ext cx="3286125" cy="15716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+mj-lt"/>
              <a:buAutoNum type="arabicPeriod"/>
              <a:defRPr/>
            </a:pPr>
            <a:r>
              <a:rPr lang="es-ES" dirty="0"/>
              <a:t>METALOPROTEASAS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s-ES" dirty="0"/>
              <a:t>CATEPSINA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s-ES" dirty="0" err="1"/>
              <a:t>uPA</a:t>
            </a:r>
            <a:r>
              <a:rPr lang="es-ES" dirty="0"/>
              <a:t>  (activador </a:t>
            </a:r>
            <a:r>
              <a:rPr lang="es-ES" dirty="0" err="1"/>
              <a:t>plasminogeno</a:t>
            </a:r>
            <a:r>
              <a:rPr lang="es-ES" dirty="0"/>
              <a:t> tipo </a:t>
            </a:r>
            <a:r>
              <a:rPr lang="es-ES" dirty="0" err="1"/>
              <a:t>uroquinasa</a:t>
            </a:r>
            <a:r>
              <a:rPr lang="es-ES" dirty="0"/>
              <a:t>)</a:t>
            </a:r>
          </a:p>
        </p:txBody>
      </p:sp>
      <p:sp>
        <p:nvSpPr>
          <p:cNvPr id="6" name="5 Elipse"/>
          <p:cNvSpPr/>
          <p:nvPr/>
        </p:nvSpPr>
        <p:spPr>
          <a:xfrm>
            <a:off x="4953000" y="2571751"/>
            <a:ext cx="2000250" cy="135731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" name="Picture 4" descr="unc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4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4" y="514350"/>
            <a:ext cx="7800975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Elipse"/>
          <p:cNvSpPr/>
          <p:nvPr/>
        </p:nvSpPr>
        <p:spPr>
          <a:xfrm>
            <a:off x="2757829" y="5674634"/>
            <a:ext cx="4824536" cy="648072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473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img.medscape.com/fullsize/migrated/568/351/epr568351.fig1.gif"/>
          <p:cNvPicPr>
            <a:picLocks noChangeAspect="1" noChangeArrowheads="1"/>
          </p:cNvPicPr>
          <p:nvPr/>
        </p:nvPicPr>
        <p:blipFill>
          <a:blip r:embed="rId3"/>
          <a:srcRect t="3864"/>
          <a:stretch>
            <a:fillRect/>
          </a:stretch>
        </p:blipFill>
        <p:spPr bwMode="auto">
          <a:xfrm>
            <a:off x="3524250" y="336551"/>
            <a:ext cx="5715000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1809751" y="415926"/>
            <a:ext cx="1203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b="1">
                <a:latin typeface="Franklin Gothic Book"/>
              </a:rPr>
              <a:t>ESTROMA </a:t>
            </a:r>
          </a:p>
          <a:p>
            <a:pPr algn="ctr"/>
            <a:r>
              <a:rPr lang="es-AR" b="1">
                <a:latin typeface="Franklin Gothic Book"/>
              </a:rPr>
              <a:t>REACTIVO</a:t>
            </a:r>
          </a:p>
        </p:txBody>
      </p:sp>
      <p:sp>
        <p:nvSpPr>
          <p:cNvPr id="4" name="3 Elipse"/>
          <p:cNvSpPr/>
          <p:nvPr/>
        </p:nvSpPr>
        <p:spPr>
          <a:xfrm>
            <a:off x="3452813" y="1285875"/>
            <a:ext cx="1428750" cy="3571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5" name="4 Elipse"/>
          <p:cNvSpPr/>
          <p:nvPr/>
        </p:nvSpPr>
        <p:spPr>
          <a:xfrm>
            <a:off x="7096126" y="1571625"/>
            <a:ext cx="1071563" cy="285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6" name="5 Elipse"/>
          <p:cNvSpPr/>
          <p:nvPr/>
        </p:nvSpPr>
        <p:spPr>
          <a:xfrm>
            <a:off x="7096126" y="1000126"/>
            <a:ext cx="1643063" cy="4286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7" name="Picture 4" descr="unc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47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QUE ES LA TRANSICION EPITELIO/MESENQUIMAL?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EL CAMBIO DE UNA CELULA NORMAL A AGRESIVA CONSISTE EN UN CAMBIO FENOTIPICO , QUE LE HACE ADQUIRIR CAPACIDAD DE :</a:t>
            </a:r>
          </a:p>
          <a:p>
            <a:r>
              <a:rPr lang="es-AR" dirty="0" smtClean="0"/>
              <a:t>ROMPER EL CONTACTO INTERCELULAR </a:t>
            </a:r>
          </a:p>
          <a:p>
            <a:r>
              <a:rPr lang="es-AR" dirty="0" smtClean="0"/>
              <a:t>AUMENTAR MOTILIDAD</a:t>
            </a:r>
          </a:p>
          <a:p>
            <a:r>
              <a:rPr lang="es-AR" dirty="0" smtClean="0"/>
              <a:t>FACILMENTE DEFORMABLES </a:t>
            </a:r>
          </a:p>
          <a:p>
            <a:r>
              <a:rPr lang="es-AR" dirty="0" smtClean="0"/>
              <a:t>ELEVADA ELASTICIDAD </a:t>
            </a:r>
          </a:p>
          <a:p>
            <a:r>
              <a:rPr lang="es-AR" dirty="0" smtClean="0"/>
              <a:t> ACENTUADO GRADO DE MOVILIDAD</a:t>
            </a:r>
            <a:endParaRPr lang="es-AR" dirty="0"/>
          </a:p>
        </p:txBody>
      </p:sp>
      <p:pic>
        <p:nvPicPr>
          <p:cNvPr id="4" name="Picture 4" descr="un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6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METASTASIS Y SU CASCADA</a:t>
            </a:r>
            <a:endParaRPr lang="es-ES" dirty="0"/>
          </a:p>
        </p:txBody>
      </p:sp>
      <p:sp>
        <p:nvSpPr>
          <p:cNvPr id="153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>
                <a:latin typeface="Comic Sans MS" pitchFamily="66" charset="0"/>
              </a:rPr>
              <a:t>60% DE LOS PACIENTES PRESENTAN MTS MICROSCOPICAS O CLINICA// DETECTABLES AL DIAGNOSTICO DEL TU PRIMARIO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LA MAYORIA MUERE POR EL TU 2DARIO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EL POTENCIAL MTS DEPENDE DE C/CELULA</a:t>
            </a:r>
          </a:p>
          <a:p>
            <a:r>
              <a:rPr lang="es-ES" sz="2400" dirty="0">
                <a:latin typeface="Comic Sans MS" pitchFamily="66" charset="0"/>
              </a:rPr>
              <a:t>&lt; 0.1%  DE LAS CEL.TUMORALES CIRCULANTES PRODUCEN COLONIA MTS</a:t>
            </a:r>
          </a:p>
          <a:p>
            <a:endParaRPr lang="es-ES" sz="2400" dirty="0">
              <a:latin typeface="Comic Sans MS" pitchFamily="66" charset="0"/>
            </a:endParaRPr>
          </a:p>
          <a:p>
            <a:r>
              <a:rPr lang="es-ES" sz="2400" dirty="0">
                <a:latin typeface="Comic Sans MS" pitchFamily="66" charset="0"/>
              </a:rPr>
              <a:t>ALTAMENTE SELECTIVO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6" y="6286501"/>
            <a:ext cx="30575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01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884040" y="548681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Desafíos que deben enfrentar las células tumorales una vez que están en la circulación (CTC)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24000" y="1916828"/>
            <a:ext cx="904286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AR" sz="2200" dirty="0">
                <a:latin typeface="Arial" pitchFamily="34" charset="0"/>
                <a:cs typeface="Arial" pitchFamily="34" charset="0"/>
              </a:rPr>
              <a:t> Resistir las fuerzas hidrodinámicas de la circulación.</a:t>
            </a:r>
          </a:p>
          <a:p>
            <a:pPr algn="just"/>
            <a:endParaRPr lang="es-AR" sz="2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AR" sz="2200" dirty="0">
                <a:latin typeface="Arial" pitchFamily="34" charset="0"/>
                <a:cs typeface="Arial" pitchFamily="34" charset="0"/>
              </a:rPr>
              <a:t> Sobrevivir en falta de anclaje.</a:t>
            </a:r>
          </a:p>
          <a:p>
            <a:pPr algn="just"/>
            <a:endParaRPr lang="es-AR" sz="2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AR" sz="2200" dirty="0">
                <a:latin typeface="Arial" pitchFamily="34" charset="0"/>
                <a:cs typeface="Arial" pitchFamily="34" charset="0"/>
              </a:rPr>
              <a:t> Sobrevivir sin factores tróficos proporcionados por el estroma.</a:t>
            </a:r>
          </a:p>
          <a:p>
            <a:pPr algn="just">
              <a:buFont typeface="Wingdings" pitchFamily="2" charset="2"/>
              <a:buChar char="Ø"/>
            </a:pPr>
            <a:endParaRPr lang="es-AR" sz="2200" dirty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AR" sz="2200" dirty="0">
                <a:latin typeface="Arial" pitchFamily="34" charset="0"/>
                <a:cs typeface="Arial" pitchFamily="34" charset="0"/>
              </a:rPr>
              <a:t> Muchas células tumorales (diámetro &gt;20 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μ</a:t>
            </a:r>
            <a:r>
              <a:rPr lang="es-AR" sz="2200" dirty="0">
                <a:latin typeface="Arial" pitchFamily="34" charset="0"/>
                <a:cs typeface="Arial" pitchFamily="34" charset="0"/>
              </a:rPr>
              <a:t>m) logran circular por los capilares de los pulmones (diámetro 3-8 </a:t>
            </a:r>
            <a:r>
              <a:rPr lang="el-GR" sz="2200" dirty="0">
                <a:latin typeface="Arial" pitchFamily="34" charset="0"/>
                <a:cs typeface="Arial" pitchFamily="34" charset="0"/>
              </a:rPr>
              <a:t>μ</a:t>
            </a:r>
            <a:r>
              <a:rPr lang="es-AR" sz="2200" dirty="0">
                <a:latin typeface="Arial" pitchFamily="34" charset="0"/>
                <a:cs typeface="Arial" pitchFamily="34" charset="0"/>
              </a:rPr>
              <a:t>m)… se ha observado que las células tumorales “amputan” parte de su citoplasma y así son capaces de atravesar los capilares.</a:t>
            </a:r>
          </a:p>
          <a:p>
            <a:pPr algn="just">
              <a:buFont typeface="Wingdings" pitchFamily="2" charset="2"/>
              <a:buChar char="Ø"/>
            </a:pPr>
            <a:endParaRPr lang="es-AR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un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4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ANGIOGENESIS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LOS TUMORES SIN ANGIOGENESIS NO PUEDEN CRECER MAS DE 2mm CUBICOS</a:t>
            </a:r>
          </a:p>
          <a:p>
            <a:pPr algn="ctr"/>
            <a:r>
              <a:rPr lang="es-ES" dirty="0" smtClean="0"/>
              <a:t>ES INDISPENSABLE PARA CRECIMIENTO TUMORAL</a:t>
            </a:r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2279576" y="4941168"/>
            <a:ext cx="7848872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FF0000"/>
                </a:solidFill>
              </a:rPr>
              <a:t>SIN VASOS «NO HAY CANCER,NO HAY METS,NO HAY TRATAMIENTOS»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927648" y="2492896"/>
            <a:ext cx="6336704" cy="1800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CONCEPTO DE SWITCH ANGIOGENICO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3143672" y="2708920"/>
            <a:ext cx="1800200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HIPOXIA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375920" y="2708920"/>
            <a:ext cx="1728192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ACT. ONCOGEN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7536160" y="2743735"/>
            <a:ext cx="1584176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ACT.CITOQ.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3143672" y="3684864"/>
            <a:ext cx="1800200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ENZ.PROTEOL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375920" y="3684864"/>
            <a:ext cx="1728192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INHIB.INHIBID</a:t>
            </a:r>
          </a:p>
        </p:txBody>
      </p:sp>
      <p:pic>
        <p:nvPicPr>
          <p:cNvPr id="12" name="Picture 4" descr="un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8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24000" y="63288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</a:t>
            </a:r>
            <a:r>
              <a:rPr lang="es-AR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switch</a:t>
            </a:r>
            <a:r>
              <a:rPr lang="es-AR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AR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angiogénico</a:t>
            </a:r>
            <a:r>
              <a:rPr lang="es-A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es necesario para el crecimiento del tumor y metástasis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514" y="2269208"/>
            <a:ext cx="70389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5153526" y="5589241"/>
            <a:ext cx="4758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latin typeface="Arial" pitchFamily="34" charset="0"/>
                <a:cs typeface="Arial" pitchFamily="34" charset="0"/>
              </a:rPr>
              <a:t>Berger G, </a:t>
            </a:r>
            <a:r>
              <a:rPr lang="es-AR" sz="1400" i="1" dirty="0">
                <a:latin typeface="Arial" pitchFamily="34" charset="0"/>
                <a:cs typeface="Arial" pitchFamily="34" charset="0"/>
              </a:rPr>
              <a:t>et al.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Nat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Rev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Cancer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. 2003 Jun;3(6):401-10</a:t>
            </a:r>
            <a:endParaRPr lang="es-A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63552" y="6093296"/>
            <a:ext cx="81369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EL SWITCH </a:t>
            </a:r>
            <a:r>
              <a:rPr lang="es-ES" dirty="0" smtClean="0"/>
              <a:t>ANGIOGENICO </a:t>
            </a:r>
            <a:r>
              <a:rPr lang="es-ES" dirty="0"/>
              <a:t>ES CUANDO SE PASA DE UN FENOTIPO NO ANGIOGENICO A ANGIOGENICO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472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839" y="1214439"/>
            <a:ext cx="84423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10376" y="6286501"/>
            <a:ext cx="30575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2783632" y="1844824"/>
            <a:ext cx="6768752" cy="2376264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CONCEPTO DE TUMOR DURMIENTE Y </a:t>
            </a:r>
            <a:r>
              <a:rPr lang="es-ES" dirty="0" smtClean="0"/>
              <a:t>ENFERMEDAD </a:t>
            </a:r>
            <a:r>
              <a:rPr lang="es-ES" dirty="0"/>
              <a:t>RESIDUAL MINIMA</a:t>
            </a:r>
          </a:p>
        </p:txBody>
      </p:sp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59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 DE TUMOR DORMANT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CELULA TUMORAL EN PROLONGADO </a:t>
            </a:r>
            <a:r>
              <a:rPr lang="es-ES" dirty="0" err="1" smtClean="0"/>
              <a:t>Go</a:t>
            </a:r>
            <a:endParaRPr lang="es-ES" dirty="0" smtClean="0"/>
          </a:p>
          <a:p>
            <a:r>
              <a:rPr lang="es-ES" dirty="0" smtClean="0"/>
              <a:t>RESISTENCIA DEL TEJIDO INMULOGICO</a:t>
            </a:r>
          </a:p>
          <a:p>
            <a:r>
              <a:rPr lang="es-ES" dirty="0" smtClean="0"/>
              <a:t>FALTA DE ACTIVIDAD ANGIOGENICA</a:t>
            </a:r>
          </a:p>
          <a:p>
            <a:r>
              <a:rPr lang="es-ES" dirty="0" smtClean="0"/>
              <a:t>DEPLECION HORMONAL EN HORMONO-DEP.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2351584" y="4293096"/>
            <a:ext cx="770485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ESTADO DE NON ANGIOGENIC DORMANT</a:t>
            </a:r>
            <a:endParaRPr lang="es-AR" dirty="0"/>
          </a:p>
        </p:txBody>
      </p:sp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0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CLAVES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HETEROGENEIDAD TUMORAL DINAMICA</a:t>
            </a:r>
          </a:p>
          <a:p>
            <a:r>
              <a:rPr lang="es-ES" dirty="0" smtClean="0"/>
              <a:t>INESTABILIDAD GENETICA</a:t>
            </a:r>
          </a:p>
          <a:p>
            <a:r>
              <a:rPr lang="es-ES" dirty="0" smtClean="0"/>
              <a:t>EPIGENETICA</a:t>
            </a:r>
          </a:p>
          <a:p>
            <a:r>
              <a:rPr lang="es-ES" dirty="0" smtClean="0"/>
              <a:t>DIFERENCIAS ENTRE: TUMOR PRIMARIO Y METS</a:t>
            </a:r>
          </a:p>
          <a:p>
            <a:r>
              <a:rPr lang="es-ES" dirty="0" smtClean="0"/>
              <a:t>LAS METS SON ESPECIFICAS DE ORGANOS</a:t>
            </a:r>
          </a:p>
          <a:p>
            <a:r>
              <a:rPr lang="es-ES" dirty="0" smtClean="0"/>
              <a:t>TIENEN ETAPAS</a:t>
            </a:r>
          </a:p>
          <a:p>
            <a:r>
              <a:rPr lang="es-ES" dirty="0" smtClean="0"/>
              <a:t>LAS ALTERACIONES GENETICAS NO SON SUFICIENTES PARA CONFERIR POTENCIAL METASTASICO</a:t>
            </a:r>
          </a:p>
        </p:txBody>
      </p:sp>
      <p:pic>
        <p:nvPicPr>
          <p:cNvPr id="4" name="Picture 4" descr="un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1381" r="6249" b="4104"/>
          <a:stretch/>
        </p:blipFill>
        <p:spPr bwMode="auto">
          <a:xfrm>
            <a:off x="1991544" y="188641"/>
            <a:ext cx="8297840" cy="618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878667" y="4797778"/>
            <a:ext cx="3567289" cy="14901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63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714" y="1644974"/>
            <a:ext cx="7332687" cy="416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6017622" y="5805265"/>
            <a:ext cx="425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dirty="0">
                <a:latin typeface="Arial" pitchFamily="34" charset="0"/>
                <a:cs typeface="Arial" pitchFamily="34" charset="0"/>
              </a:rPr>
              <a:t>Joyce and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Pollard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Nature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Rev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Cancer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, 2009</a:t>
            </a:r>
            <a:endParaRPr lang="es-A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740024" y="548681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El destino de las células </a:t>
            </a:r>
            <a:r>
              <a:rPr lang="es-A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metastásicas</a:t>
            </a:r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Rol del microambiente del órgano blanco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59496" y="5877273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 err="1">
                <a:latin typeface="Arial" pitchFamily="34" charset="0"/>
                <a:cs typeface="Arial" pitchFamily="34" charset="0"/>
              </a:rPr>
              <a:t>Dormancia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 (</a:t>
            </a:r>
            <a:r>
              <a:rPr lang="es-AR" sz="1600" dirty="0" err="1">
                <a:latin typeface="Arial" pitchFamily="34" charset="0"/>
                <a:cs typeface="Arial" pitchFamily="34" charset="0"/>
              </a:rPr>
              <a:t>dormancy</a:t>
            </a:r>
            <a:r>
              <a:rPr lang="es-AR" sz="1600" dirty="0">
                <a:latin typeface="Arial" pitchFamily="34" charset="0"/>
                <a:cs typeface="Arial" pitchFamily="34" charset="0"/>
              </a:rPr>
              <a:t>): un organismo/célula en el que el crecimiento, desarrollo y actividad física se suspenden temporalmente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31780" y="5203075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MUERTE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6312024" y="4345360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DORMANCY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6023992" y="3193232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SUPERVIVENCIA</a:t>
            </a:r>
          </a:p>
        </p:txBody>
      </p:sp>
      <p:pic>
        <p:nvPicPr>
          <p:cNvPr id="11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32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INTERROGANTE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b="1" dirty="0" smtClean="0">
              <a:solidFill>
                <a:srgbClr val="37549D"/>
              </a:solidFill>
              <a:latin typeface="TrebuchetMS-Bold"/>
            </a:endParaRPr>
          </a:p>
          <a:p>
            <a:endParaRPr lang="es-ES" b="1" dirty="0">
              <a:solidFill>
                <a:srgbClr val="37549D"/>
              </a:solidFill>
              <a:latin typeface="TrebuchetMS-Bold"/>
            </a:endParaRPr>
          </a:p>
          <a:p>
            <a:r>
              <a:rPr lang="es-ES" b="1" dirty="0" smtClean="0">
                <a:solidFill>
                  <a:srgbClr val="37549D"/>
                </a:solidFill>
                <a:latin typeface="TrebuchetMS-Bold"/>
              </a:rPr>
              <a:t>DESPUES DE LA DISEMINACION, COMO SE AFERRAN LAS METASTASIS EN EL SITIO SECUNDARIO?</a:t>
            </a:r>
            <a:endParaRPr lang="es-AR" b="1" dirty="0" smtClean="0">
              <a:solidFill>
                <a:srgbClr val="37549D"/>
              </a:solidFill>
              <a:latin typeface="TrebuchetMS-Bold"/>
            </a:endParaRPr>
          </a:p>
        </p:txBody>
      </p:sp>
      <p:pic>
        <p:nvPicPr>
          <p:cNvPr id="4" name="Picture 4" descr="un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2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1381" r="6250" b="4478"/>
          <a:stretch/>
        </p:blipFill>
        <p:spPr bwMode="auto">
          <a:xfrm>
            <a:off x="1919537" y="260648"/>
            <a:ext cx="8297839" cy="6155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35560" y="5661248"/>
            <a:ext cx="3744416" cy="754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LAS QUIMOQUINAS VIENEN DEL TUMOR PRIMARIO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562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NICHO TUMORAL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RESIDEN CELULAS  MADRES TUMORALES</a:t>
            </a:r>
          </a:p>
          <a:p>
            <a:pPr marL="0" indent="0">
              <a:buNone/>
            </a:pPr>
            <a:endParaRPr lang="es-AR" dirty="0" smtClean="0"/>
          </a:p>
          <a:p>
            <a:pPr marL="0" indent="0">
              <a:buNone/>
            </a:pPr>
            <a:endParaRPr lang="es-AR" dirty="0"/>
          </a:p>
          <a:p>
            <a:r>
              <a:rPr lang="es-AR" dirty="0" smtClean="0"/>
              <a:t>PROMUEVEN AUTORRENOVACION</a:t>
            </a:r>
          </a:p>
          <a:p>
            <a:r>
              <a:rPr lang="es-AR" dirty="0" smtClean="0"/>
              <a:t>PLASTICIDAD DE CELULAS TUMORALES</a:t>
            </a:r>
            <a:endParaRPr lang="es-AR" dirty="0"/>
          </a:p>
        </p:txBody>
      </p:sp>
      <p:sp>
        <p:nvSpPr>
          <p:cNvPr id="4" name="Flecha abajo 3"/>
          <p:cNvSpPr/>
          <p:nvPr/>
        </p:nvSpPr>
        <p:spPr>
          <a:xfrm>
            <a:off x="5000978" y="2427111"/>
            <a:ext cx="1038578" cy="7224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8798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2800" dirty="0"/>
              <a:t>PORQUE SE ANIDA EN UN LUGAR Y NO EN OTRO?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2"/>
              <a:buChar char=""/>
              <a:defRPr/>
            </a:pPr>
            <a:r>
              <a:rPr lang="es-ES" dirty="0" smtClean="0">
                <a:latin typeface="Comic Sans MS" pitchFamily="66" charset="0"/>
              </a:rPr>
              <a:t>FACTORES DE CRECIMIENTOS EN CIERTOS TEJIDOS QUE FAVORECEN SU PROLIFERACION</a:t>
            </a:r>
          </a:p>
          <a:p>
            <a:pPr>
              <a:buFont typeface="Wingdings 2"/>
              <a:buChar char=""/>
              <a:defRPr/>
            </a:pPr>
            <a:endParaRPr lang="es-ES" dirty="0" smtClean="0">
              <a:latin typeface="Comic Sans MS" pitchFamily="66" charset="0"/>
            </a:endParaRPr>
          </a:p>
          <a:p>
            <a:pPr>
              <a:buFont typeface="Wingdings 2"/>
              <a:buChar char=""/>
              <a:defRPr/>
            </a:pPr>
            <a:r>
              <a:rPr lang="es-ES" dirty="0" smtClean="0">
                <a:latin typeface="Comic Sans MS" pitchFamily="66" charset="0"/>
              </a:rPr>
              <a:t>RECEPTORES VS DETERMINANTES ESPECIFICOS  EN EL ENDOTELIO</a:t>
            </a:r>
          </a:p>
          <a:p>
            <a:pPr>
              <a:buFont typeface="Wingdings 2"/>
              <a:buChar char=""/>
              <a:defRPr/>
            </a:pPr>
            <a:endParaRPr lang="es-ES" dirty="0" smtClean="0">
              <a:latin typeface="Comic Sans MS" pitchFamily="66" charset="0"/>
            </a:endParaRPr>
          </a:p>
          <a:p>
            <a:pPr>
              <a:buFont typeface="Wingdings 2"/>
              <a:buChar char=""/>
              <a:defRPr/>
            </a:pPr>
            <a:r>
              <a:rPr lang="es-ES" dirty="0" smtClean="0">
                <a:latin typeface="Comic Sans MS" pitchFamily="66" charset="0"/>
              </a:rPr>
              <a:t>RESPUESTA QUIMIOTACTICA DE LA CELULA</a:t>
            </a:r>
          </a:p>
          <a:p>
            <a:pPr>
              <a:buFont typeface="Wingdings 2"/>
              <a:buChar char=""/>
              <a:defRPr/>
            </a:pPr>
            <a:endParaRPr lang="es-ES" dirty="0" smtClean="0">
              <a:latin typeface="Comic Sans MS" pitchFamily="66" charset="0"/>
            </a:endParaRPr>
          </a:p>
          <a:p>
            <a:pPr>
              <a:buFont typeface="Wingdings 2"/>
              <a:buChar char=""/>
              <a:defRPr/>
            </a:pPr>
            <a:r>
              <a:rPr lang="es-ES" dirty="0" smtClean="0">
                <a:latin typeface="Comic Sans MS" pitchFamily="66" charset="0"/>
              </a:rPr>
              <a:t>LAS CELULAS NEOP.PUEDEN ESTAR INACTIVAS LARGO TPO.(SWITCH ANTIANGIOGENICO)</a:t>
            </a:r>
            <a:endParaRPr lang="es-ES" dirty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376" y="6286501"/>
            <a:ext cx="30575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51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072" t="12230" r="7647" b="15549"/>
          <a:stretch/>
        </p:blipFill>
        <p:spPr>
          <a:xfrm>
            <a:off x="1456266" y="0"/>
            <a:ext cx="8974667" cy="5283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6687" t="62076" r="7299" b="16782"/>
          <a:stretch/>
        </p:blipFill>
        <p:spPr>
          <a:xfrm>
            <a:off x="2963332" y="5283200"/>
            <a:ext cx="5960534" cy="154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9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8018" t="32754" r="15141" b="11690"/>
          <a:stretch/>
        </p:blipFill>
        <p:spPr>
          <a:xfrm>
            <a:off x="1952978" y="2167467"/>
            <a:ext cx="8658578" cy="4064000"/>
          </a:xfrm>
          <a:prstGeom prst="rect">
            <a:avLst/>
          </a:prstGeom>
        </p:spPr>
      </p:pic>
      <p:pic>
        <p:nvPicPr>
          <p:cNvPr id="3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0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2637" t="10070" r="7298" b="26968"/>
          <a:stretch/>
        </p:blipFill>
        <p:spPr>
          <a:xfrm>
            <a:off x="1399822" y="248356"/>
            <a:ext cx="9076267" cy="460586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24153" t="40007" r="41546" b="45641"/>
          <a:stretch/>
        </p:blipFill>
        <p:spPr>
          <a:xfrm>
            <a:off x="2856089" y="5136445"/>
            <a:ext cx="4684890" cy="104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72" t="10191" r="5756" b="5233"/>
          <a:stretch/>
        </p:blipFill>
        <p:spPr>
          <a:xfrm>
            <a:off x="2460978" y="2054578"/>
            <a:ext cx="6547555" cy="3680177"/>
          </a:xfrm>
          <a:prstGeom prst="rect">
            <a:avLst/>
          </a:prstGeom>
        </p:spPr>
      </p:pic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1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1021" y="3612444"/>
            <a:ext cx="8280253" cy="2480853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>
                <a:latin typeface="Bernard MT Condensed" pitchFamily="18" charset="0"/>
              </a:rPr>
              <a:t>MICROAMBIENTES DE ORIGEN TRANSPORTE Y DESTINO</a:t>
            </a:r>
            <a:br>
              <a:rPr lang="es-ES" dirty="0" smtClean="0">
                <a:latin typeface="Bernard MT Condensed" pitchFamily="18" charset="0"/>
              </a:rPr>
            </a:br>
            <a:r>
              <a:rPr lang="es-ES" dirty="0" smtClean="0">
                <a:latin typeface="Bernard MT Condensed" pitchFamily="18" charset="0"/>
              </a:rPr>
              <a:t/>
            </a:r>
            <a:br>
              <a:rPr lang="es-ES" dirty="0" smtClean="0">
                <a:latin typeface="Bernard MT Condensed" pitchFamily="18" charset="0"/>
              </a:rPr>
            </a:br>
            <a:r>
              <a:rPr lang="es-ES" dirty="0" smtClean="0">
                <a:latin typeface="Bernard MT Condensed" pitchFamily="18" charset="0"/>
              </a:rPr>
              <a:t> LA MTS :LA DESARROLLA NO LA CELULA QUE QUIERE SINO LA QUE PUEDE</a:t>
            </a:r>
            <a:endParaRPr lang="es-ES" dirty="0">
              <a:latin typeface="Bernard MT Condensed" pitchFamily="18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15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MENSAJE PARA LLEVARSE A CASA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LAS ALTERACIONES GENETICAS DE LAS CELULAS TUMORALES NO SON SUFICIENTES PARA CONFERIR POTENCIAL AGRESIVO Y METASTASICO,SINO LO QUE ADQUIERE POR SU MEDIO AMBIENTE</a:t>
            </a:r>
          </a:p>
          <a:p>
            <a:r>
              <a:rPr lang="es-AR" dirty="0" smtClean="0"/>
              <a:t>LOS TUMORES SON ACTIVOS POR SI Y POR EL MEDIO</a:t>
            </a:r>
          </a:p>
          <a:p>
            <a:r>
              <a:rPr lang="es-AR" dirty="0" smtClean="0"/>
              <a:t>IMPORTANCIA DE LA MATRIX EXTRACELULAR</a:t>
            </a:r>
          </a:p>
          <a:p>
            <a:r>
              <a:rPr lang="es-AR" dirty="0" smtClean="0"/>
              <a:t>REGION PERITUMORAL TIENE CAMBIOS</a:t>
            </a:r>
          </a:p>
          <a:p>
            <a:r>
              <a:rPr lang="es-AR" smtClean="0"/>
              <a:t>MICROAMBIENTES DE ORIGEN, TRANSPORTE Y DESTINO</a:t>
            </a:r>
            <a:endParaRPr lang="es-AR" dirty="0"/>
          </a:p>
        </p:txBody>
      </p:sp>
      <p:pic>
        <p:nvPicPr>
          <p:cNvPr id="4" name="Picture 4" descr="un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26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8" t="39484" r="53036" b="27579"/>
          <a:stretch>
            <a:fillRect/>
          </a:stretch>
        </p:blipFill>
        <p:spPr bwMode="auto">
          <a:xfrm>
            <a:off x="2351089" y="1628776"/>
            <a:ext cx="4287837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t="33240" r="54472" b="33382"/>
          <a:stretch>
            <a:fillRect/>
          </a:stretch>
        </p:blipFill>
        <p:spPr bwMode="auto">
          <a:xfrm>
            <a:off x="7248526" y="3357563"/>
            <a:ext cx="2924175" cy="273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311276" y="5168900"/>
            <a:ext cx="5327650" cy="923925"/>
          </a:xfrm>
          <a:prstGeom prst="rect">
            <a:avLst/>
          </a:prstGeom>
          <a:solidFill>
            <a:srgbClr val="FF0000"/>
          </a:solidFill>
          <a:ln w="635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s-ES" sz="5400" i="1" kern="0" dirty="0">
                <a:solidFill>
                  <a:srgbClr val="000000"/>
                </a:solidFill>
              </a:rPr>
              <a:t>Muchas Gracias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15403" t="15934" r="66818" b="71412"/>
          <a:stretch/>
        </p:blipFill>
        <p:spPr>
          <a:xfrm>
            <a:off x="9087556" y="253118"/>
            <a:ext cx="2460977" cy="106768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024" y="169334"/>
            <a:ext cx="1714807" cy="102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232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40024" y="673533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Papel de los macrófagos en la inducción de invasión y metástasis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2044800"/>
            <a:ext cx="5045554" cy="376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3713366" y="5799218"/>
            <a:ext cx="425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14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Biology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 of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Cancer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 (Garland </a:t>
            </a:r>
            <a:r>
              <a:rPr lang="es-AR" sz="1400" dirty="0" err="1">
                <a:latin typeface="Arial" pitchFamily="34" charset="0"/>
                <a:cs typeface="Arial" pitchFamily="34" charset="0"/>
              </a:rPr>
              <a:t>Science</a:t>
            </a:r>
            <a:r>
              <a:rPr lang="es-AR" sz="1400" dirty="0">
                <a:latin typeface="Arial" pitchFamily="34" charset="0"/>
                <a:cs typeface="Arial" pitchFamily="34" charset="0"/>
              </a:rPr>
              <a:t> 2014)</a:t>
            </a:r>
            <a:endParaRPr lang="es-A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752184" y="2204864"/>
            <a:ext cx="2771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latin typeface="Arial" pitchFamily="34" charset="0"/>
                <a:cs typeface="Arial" pitchFamily="34" charset="0"/>
              </a:rPr>
              <a:t>EGF: aumenta  migración e invasión.</a:t>
            </a:r>
          </a:p>
          <a:p>
            <a:endParaRPr lang="es-AR" dirty="0">
              <a:latin typeface="Arial" pitchFamily="34" charset="0"/>
              <a:cs typeface="Arial" pitchFamily="34" charset="0"/>
            </a:endParaRPr>
          </a:p>
          <a:p>
            <a:r>
              <a:rPr lang="es-AR" dirty="0">
                <a:latin typeface="Arial" pitchFamily="34" charset="0"/>
                <a:cs typeface="Arial" pitchFamily="34" charset="0"/>
              </a:rPr>
              <a:t>CSF-1: potente </a:t>
            </a:r>
            <a:r>
              <a:rPr lang="es-AR" dirty="0" err="1">
                <a:latin typeface="Arial" pitchFamily="34" charset="0"/>
                <a:cs typeface="Arial" pitchFamily="34" charset="0"/>
              </a:rPr>
              <a:t>quimioatractante</a:t>
            </a:r>
            <a:r>
              <a:rPr lang="es-AR" dirty="0">
                <a:latin typeface="Arial" pitchFamily="34" charset="0"/>
                <a:cs typeface="Arial" pitchFamily="34" charset="0"/>
              </a:rPr>
              <a:t> de </a:t>
            </a:r>
            <a:r>
              <a:rPr lang="es-AR" dirty="0" err="1">
                <a:latin typeface="Arial" pitchFamily="34" charset="0"/>
                <a:cs typeface="Arial" pitchFamily="34" charset="0"/>
              </a:rPr>
              <a:t>TAMs</a:t>
            </a:r>
            <a:r>
              <a:rPr lang="es-AR" dirty="0">
                <a:latin typeface="Arial" pitchFamily="34" charset="0"/>
                <a:cs typeface="Arial" pitchFamily="34" charset="0"/>
              </a:rPr>
              <a:t> que potencian capacidad </a:t>
            </a:r>
            <a:r>
              <a:rPr lang="es-AR" dirty="0" err="1">
                <a:latin typeface="Arial" pitchFamily="34" charset="0"/>
                <a:cs typeface="Arial" pitchFamily="34" charset="0"/>
              </a:rPr>
              <a:t>metastásica</a:t>
            </a:r>
            <a:r>
              <a:rPr lang="es-AR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s-AR" dirty="0"/>
          </a:p>
        </p:txBody>
      </p:sp>
      <p:pic>
        <p:nvPicPr>
          <p:cNvPr id="7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88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sp>
        <p:nvSpPr>
          <p:cNvPr id="3277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 l="25327" t="22388" r="7510" b="32835"/>
          <a:stretch>
            <a:fillRect/>
          </a:stretch>
        </p:blipFill>
        <p:spPr bwMode="auto">
          <a:xfrm>
            <a:off x="1917700" y="1484314"/>
            <a:ext cx="828198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7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AR" smtClean="0">
                <a:solidFill>
                  <a:srgbClr val="FF0000"/>
                </a:solidFill>
              </a:rPr>
              <a:t>PROCESO TUMORIGÉNICO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197225"/>
          </a:xfrm>
        </p:spPr>
        <p:txBody>
          <a:bodyPr/>
          <a:lstStyle/>
          <a:p>
            <a:pPr eaLnBrk="1" hangingPunct="1"/>
            <a:r>
              <a:rPr lang="es-AR" sz="2400" u="sng"/>
              <a:t>Progresión tumoral</a:t>
            </a:r>
            <a:r>
              <a:rPr lang="es-AR" sz="2400"/>
              <a:t> es el proceso a través del cual las células normales se transforman en fenotipos neoplásicos. </a:t>
            </a:r>
          </a:p>
          <a:p>
            <a:pPr eaLnBrk="1" hangingPunct="1"/>
            <a:endParaRPr lang="es-AR" sz="2400"/>
          </a:p>
        </p:txBody>
      </p:sp>
      <p:sp>
        <p:nvSpPr>
          <p:cNvPr id="5124" name="5 CuadroTexto"/>
          <p:cNvSpPr txBox="1">
            <a:spLocks noChangeArrowheads="1"/>
          </p:cNvSpPr>
          <p:nvPr/>
        </p:nvSpPr>
        <p:spPr bwMode="auto">
          <a:xfrm>
            <a:off x="1919288" y="2708275"/>
            <a:ext cx="331311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AR"/>
              <a:t>Se produce por una serie de mutaciones y cambios epigenéticos que afecta los genes que regulan la proliferación, sobrevida y otros cambios relacionados con un fenotipo maligno </a:t>
            </a:r>
          </a:p>
        </p:txBody>
      </p:sp>
      <p:pic>
        <p:nvPicPr>
          <p:cNvPr id="5125" name="7 Imagen" descr="comparacion entre celula normal y tumro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2852739"/>
            <a:ext cx="48450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1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75" y="357188"/>
            <a:ext cx="71437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717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 r="-4750" b="-6281"/>
          <a:stretch>
            <a:fillRect/>
          </a:stretch>
        </p:blipFill>
        <p:spPr bwMode="auto">
          <a:xfrm>
            <a:off x="1738314" y="285750"/>
            <a:ext cx="7215187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3188" y="3786188"/>
            <a:ext cx="40386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6638926"/>
            <a:ext cx="3200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unc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3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7900" y="800100"/>
            <a:ext cx="7696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2"/>
          <p:cNvSpPr txBox="1">
            <a:spLocks noChangeArrowheads="1"/>
          </p:cNvSpPr>
          <p:nvPr/>
        </p:nvSpPr>
        <p:spPr bwMode="auto">
          <a:xfrm>
            <a:off x="5457826" y="6286500"/>
            <a:ext cx="49958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Franklin Gothic Book"/>
              </a:rPr>
              <a:t>Psaila B &amp; Lyden D. Nat Rev Cancer 9:285, 2009</a:t>
            </a:r>
            <a:r>
              <a:rPr lang="es-AR">
                <a:solidFill>
                  <a:srgbClr val="FFFF66"/>
                </a:solidFill>
                <a:latin typeface="Franklin Gothic Book"/>
              </a:rPr>
              <a:t>.</a:t>
            </a:r>
          </a:p>
        </p:txBody>
      </p:sp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4095751" y="285751"/>
            <a:ext cx="4391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>
                <a:latin typeface="Franklin Gothic Book"/>
              </a:rPr>
              <a:t>Teoría del nicho pre-metastásico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1188" y="1285875"/>
            <a:ext cx="7954962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52625" y="3295651"/>
            <a:ext cx="8001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01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902" t="11767" r="17146" b="7832"/>
          <a:stretch/>
        </p:blipFill>
        <p:spPr>
          <a:xfrm>
            <a:off x="428977" y="259645"/>
            <a:ext cx="7507111" cy="588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0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814" t="44175" r="15754" b="13387"/>
          <a:stretch/>
        </p:blipFill>
        <p:spPr>
          <a:xfrm>
            <a:off x="1535288" y="1580444"/>
            <a:ext cx="9462798" cy="38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3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ángulo 6"/>
          <p:cNvSpPr>
            <a:spLocks noChangeArrowheads="1"/>
          </p:cNvSpPr>
          <p:nvPr/>
        </p:nvSpPr>
        <p:spPr bwMode="auto">
          <a:xfrm>
            <a:off x="3827463" y="836613"/>
            <a:ext cx="457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sz="2400">
                <a:latin typeface="Times New Roman" panose="02020603050405020304" pitchFamily="18" charset="0"/>
              </a:rPr>
              <a:t>Microambiente tumoral 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557338"/>
            <a:ext cx="78009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09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sp>
        <p:nvSpPr>
          <p:cNvPr id="4096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 l="8676" t="11382" r="6250" b="4478"/>
          <a:stretch>
            <a:fillRect/>
          </a:stretch>
        </p:blipFill>
        <p:spPr bwMode="auto">
          <a:xfrm>
            <a:off x="1919288" y="260350"/>
            <a:ext cx="8297862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482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sp>
        <p:nvSpPr>
          <p:cNvPr id="3789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 l="8815" t="10822" r="6250" b="6250"/>
          <a:stretch>
            <a:fillRect/>
          </a:stretch>
        </p:blipFill>
        <p:spPr bwMode="auto">
          <a:xfrm>
            <a:off x="1992314" y="260351"/>
            <a:ext cx="828357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91444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5" t="12313" r="6250" b="4665"/>
          <a:stretch/>
        </p:blipFill>
        <p:spPr bwMode="auto">
          <a:xfrm>
            <a:off x="1847529" y="260648"/>
            <a:ext cx="8188657" cy="607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8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sp>
        <p:nvSpPr>
          <p:cNvPr id="3481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 l="15997" t="10590" r="10960" b="3125"/>
          <a:stretch>
            <a:fillRect/>
          </a:stretch>
        </p:blipFill>
        <p:spPr bwMode="auto">
          <a:xfrm>
            <a:off x="2566988" y="260350"/>
            <a:ext cx="7124700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690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smtClean="0"/>
          </a:p>
        </p:txBody>
      </p:sp>
      <p:sp>
        <p:nvSpPr>
          <p:cNvPr id="3584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 l="9795" t="12312" r="6250" b="4665"/>
          <a:stretch>
            <a:fillRect/>
          </a:stretch>
        </p:blipFill>
        <p:spPr bwMode="auto">
          <a:xfrm>
            <a:off x="1847851" y="260351"/>
            <a:ext cx="8188325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2" t="10589" r="15643" b="9394"/>
          <a:stretch/>
        </p:blipFill>
        <p:spPr bwMode="auto">
          <a:xfrm>
            <a:off x="2725003" y="260649"/>
            <a:ext cx="6509982" cy="585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4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2 Imagen" descr="División-Celular-Diagnostrum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35125"/>
            <a:ext cx="4235450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776" y="1152525"/>
            <a:ext cx="522922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3 CuadroTexto"/>
          <p:cNvSpPr txBox="1">
            <a:spLocks noChangeArrowheads="1"/>
          </p:cNvSpPr>
          <p:nvPr/>
        </p:nvSpPr>
        <p:spPr bwMode="auto">
          <a:xfrm>
            <a:off x="1847850" y="5445126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s-AR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MUCHAS DE LAS CARACTERÍSTICAS DE LAS CÉLULAS CANCERÍGENAS SE ADQUIEREN POR COLABORACIÓN DE VARIOS GENES ALTERADOS</a:t>
            </a:r>
          </a:p>
        </p:txBody>
      </p:sp>
      <p:sp>
        <p:nvSpPr>
          <p:cNvPr id="83973" name="4 Rectángulo"/>
          <p:cNvSpPr>
            <a:spLocks noChangeArrowheads="1"/>
          </p:cNvSpPr>
          <p:nvPr/>
        </p:nvSpPr>
        <p:spPr bwMode="auto">
          <a:xfrm>
            <a:off x="2208213" y="77788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AR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Las células normales son resistentes a la transformación por mutación de un solo gen</a:t>
            </a:r>
          </a:p>
        </p:txBody>
      </p:sp>
      <p:pic>
        <p:nvPicPr>
          <p:cNvPr id="6" name="Picture 4" descr="uncu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6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MATRIZ EXTRACELULAR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9" y="1628801"/>
            <a:ext cx="48482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7392145" y="5085184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GLICOSAMINOGLICANOS</a:t>
            </a:r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7392146" y="3719538"/>
            <a:ext cx="2880319" cy="573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GLICOPROTEINAS</a:t>
            </a:r>
            <a:endParaRPr lang="es-AR" dirty="0"/>
          </a:p>
        </p:txBody>
      </p:sp>
      <p:sp>
        <p:nvSpPr>
          <p:cNvPr id="7" name="6 Flecha derecha"/>
          <p:cNvSpPr/>
          <p:nvPr/>
        </p:nvSpPr>
        <p:spPr>
          <a:xfrm>
            <a:off x="6672064" y="2852936"/>
            <a:ext cx="115212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Rectángulo"/>
          <p:cNvSpPr/>
          <p:nvPr/>
        </p:nvSpPr>
        <p:spPr>
          <a:xfrm>
            <a:off x="8040217" y="2852936"/>
            <a:ext cx="230425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MEDIO AMBIENTE EXTRACELULAR</a:t>
            </a:r>
            <a:endParaRPr lang="es-AR" dirty="0"/>
          </a:p>
        </p:txBody>
      </p:sp>
      <p:pic>
        <p:nvPicPr>
          <p:cNvPr id="10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624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524000" y="33265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Matriz extracelular (MEC)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1524000" y="1124744"/>
            <a:ext cx="904286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sz="2200" dirty="0">
                <a:latin typeface="Arial" pitchFamily="34" charset="0"/>
                <a:cs typeface="Arial" pitchFamily="34" charset="0"/>
              </a:rPr>
              <a:t>Funciones :</a:t>
            </a:r>
          </a:p>
          <a:p>
            <a:pPr algn="just">
              <a:buFont typeface="Wingdings" pitchFamily="2" charset="2"/>
              <a:buChar char="Ø"/>
            </a:pPr>
            <a:endParaRPr lang="es-AR" sz="22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AR" sz="2200" dirty="0">
                <a:latin typeface="Arial" pitchFamily="34" charset="0"/>
                <a:cs typeface="Arial" pitchFamily="34" charset="0"/>
              </a:rPr>
              <a:t>	1. Rellenar los intersticios o espacios entre las células.</a:t>
            </a:r>
          </a:p>
          <a:p>
            <a:pPr algn="just"/>
            <a:r>
              <a:rPr lang="es-AR" sz="2200" dirty="0">
                <a:latin typeface="Arial" pitchFamily="34" charset="0"/>
                <a:cs typeface="Arial" pitchFamily="34" charset="0"/>
              </a:rPr>
              <a:t>	2. Conferir resistencia mecánica (a la compresión, estiramiento, etc.) a los tejidos.</a:t>
            </a:r>
          </a:p>
          <a:p>
            <a:pPr algn="just"/>
            <a:r>
              <a:rPr lang="es-AR" sz="2200" dirty="0">
                <a:latin typeface="Arial" pitchFamily="34" charset="0"/>
                <a:cs typeface="Arial" pitchFamily="34" charset="0"/>
              </a:rPr>
              <a:t>	3. Constituir el medio homeostático, nutritivo y metabólico para las células.</a:t>
            </a:r>
          </a:p>
          <a:p>
            <a:pPr algn="just"/>
            <a:r>
              <a:rPr lang="es-AR" sz="2200" dirty="0">
                <a:latin typeface="Arial" pitchFamily="34" charset="0"/>
                <a:cs typeface="Arial" pitchFamily="34" charset="0"/>
              </a:rPr>
              <a:t>	4. Proveer fijación para el anclaje celular.</a:t>
            </a:r>
          </a:p>
          <a:p>
            <a:r>
              <a:rPr lang="es-AR" sz="2200" dirty="0">
                <a:latin typeface="Arial" pitchFamily="34" charset="0"/>
                <a:cs typeface="Arial" pitchFamily="34" charset="0"/>
              </a:rPr>
              <a:t>	5. Permitir el tránsito celular, principalmente en la organogénesis.</a:t>
            </a:r>
          </a:p>
          <a:p>
            <a:pPr algn="just"/>
            <a:r>
              <a:rPr lang="es-AR" sz="2200" dirty="0">
                <a:latin typeface="Arial" pitchFamily="34" charset="0"/>
                <a:cs typeface="Arial" pitchFamily="34" charset="0"/>
              </a:rPr>
              <a:t>	6. Comunicación celular: ser el medio por el cual se transportan diferentes señales entre las células.</a:t>
            </a:r>
          </a:p>
          <a:p>
            <a:pPr algn="just"/>
            <a:r>
              <a:rPr lang="es-AR" sz="2200" dirty="0">
                <a:latin typeface="Arial" pitchFamily="34" charset="0"/>
                <a:cs typeface="Arial" pitchFamily="34" charset="0"/>
              </a:rPr>
              <a:t>	7. Ser un reservorio de diferentes hormonas.</a:t>
            </a:r>
          </a:p>
          <a:p>
            <a:pPr algn="just"/>
            <a:endParaRPr lang="es-AR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AR" sz="2400" dirty="0">
                <a:latin typeface="Arial" pitchFamily="34" charset="0"/>
                <a:cs typeface="Arial" pitchFamily="34" charset="0"/>
              </a:rPr>
              <a:t>El funcionamiento de una célula está influenciado por la matriz extracelular.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03512" y="5661248"/>
            <a:ext cx="871296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1783644" y="2009422"/>
            <a:ext cx="8632836" cy="142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FILTRO BIOFISICO</a:t>
            </a:r>
          </a:p>
          <a:p>
            <a:pPr algn="ctr"/>
            <a:r>
              <a:rPr lang="es-AR" dirty="0" smtClean="0"/>
              <a:t>RESERVORIO DE MOLECULAS DE INFORMACION</a:t>
            </a:r>
          </a:p>
          <a:p>
            <a:pPr algn="ctr"/>
            <a:r>
              <a:rPr lang="es-AR" dirty="0" smtClean="0"/>
              <a:t>MEETING POINT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4474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img.medscape.com/fullsize/migrated/568/351/epr568351.fig1.gif"/>
          <p:cNvPicPr>
            <a:picLocks noChangeAspect="1" noChangeArrowheads="1"/>
          </p:cNvPicPr>
          <p:nvPr/>
        </p:nvPicPr>
        <p:blipFill>
          <a:blip r:embed="rId2"/>
          <a:srcRect t="3864"/>
          <a:stretch>
            <a:fillRect/>
          </a:stretch>
        </p:blipFill>
        <p:spPr bwMode="auto">
          <a:xfrm>
            <a:off x="3524250" y="336551"/>
            <a:ext cx="5715000" cy="645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3595689" y="4071938"/>
            <a:ext cx="5572125" cy="278606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COMPONENTES DE LA MATRIZ EXTRACELULAR: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</a:rPr>
              <a:t>COLAGENO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</a:rPr>
              <a:t>ELASTINA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</a:rPr>
              <a:t>GLICOPROTEINAS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b="1" dirty="0">
                <a:solidFill>
                  <a:schemeClr val="tx1"/>
                </a:solidFill>
              </a:rPr>
              <a:t>GLICOSA-AMINOGLICANOS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s-ES" b="1" dirty="0">
                <a:solidFill>
                  <a:srgbClr val="FF0000"/>
                </a:solidFill>
              </a:rPr>
              <a:t>PRINCIPALES: LAMININA Y COLAGENO IV</a:t>
            </a:r>
          </a:p>
        </p:txBody>
      </p:sp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3048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9239251" y="1928813"/>
            <a:ext cx="1285875" cy="8572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 dirty="0">
                <a:solidFill>
                  <a:srgbClr val="FF0000"/>
                </a:solidFill>
              </a:rPr>
              <a:t>REPETICION </a:t>
            </a:r>
          </a:p>
          <a:p>
            <a:pPr algn="ctr">
              <a:defRPr/>
            </a:pPr>
            <a:r>
              <a:rPr lang="es-ES" sz="1600" b="1" dirty="0">
                <a:solidFill>
                  <a:srgbClr val="FF0000"/>
                </a:solidFill>
              </a:rPr>
              <a:t>CICLICA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7381875" y="3571876"/>
            <a:ext cx="3143250" cy="10715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>
              <a:buFont typeface="+mj-lt"/>
              <a:buAutoNum type="arabicPeriod"/>
              <a:defRPr/>
            </a:pPr>
            <a:r>
              <a:rPr lang="es-ES" dirty="0"/>
              <a:t>INTEGRINAS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s-ES" dirty="0"/>
              <a:t>LAMININA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s-ES" dirty="0"/>
              <a:t>CADERINAS</a:t>
            </a:r>
          </a:p>
        </p:txBody>
      </p:sp>
      <p:pic>
        <p:nvPicPr>
          <p:cNvPr id="5" name="Picture 4" descr="uncu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541" y="365125"/>
            <a:ext cx="12144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86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0"/>
            <a:ext cx="7200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Oval 5"/>
          <p:cNvSpPr>
            <a:spLocks noChangeArrowheads="1"/>
          </p:cNvSpPr>
          <p:nvPr/>
        </p:nvSpPr>
        <p:spPr bwMode="auto">
          <a:xfrm rot="1859869">
            <a:off x="5888039" y="3305175"/>
            <a:ext cx="1639887" cy="2592388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1319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721</Words>
  <Application>Microsoft Office PowerPoint</Application>
  <PresentationFormat>Panorámica</PresentationFormat>
  <Paragraphs>151</Paragraphs>
  <Slides>46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46</vt:i4>
      </vt:variant>
    </vt:vector>
  </HeadingPairs>
  <TitlesOfParts>
    <vt:vector size="57" baseType="lpstr">
      <vt:lpstr>Arial</vt:lpstr>
      <vt:lpstr>Bernard MT Condensed</vt:lpstr>
      <vt:lpstr>Calibri</vt:lpstr>
      <vt:lpstr>Calibri Light</vt:lpstr>
      <vt:lpstr>Comic Sans MS</vt:lpstr>
      <vt:lpstr>Franklin Gothic Book</vt:lpstr>
      <vt:lpstr>Times New Roman</vt:lpstr>
      <vt:lpstr>TrebuchetMS-Bold</vt:lpstr>
      <vt:lpstr>Wingdings</vt:lpstr>
      <vt:lpstr>Wingdings 2</vt:lpstr>
      <vt:lpstr>Tema de Office</vt:lpstr>
      <vt:lpstr>MICROAMBIENTE TUMORAL</vt:lpstr>
      <vt:lpstr>CLAVES</vt:lpstr>
      <vt:lpstr> MICROAMBIENTES DE ORIGEN TRANSPORTE Y DESTINO   LA MTS :LA DESARROLLA NO LA CELULA QUE QUIERE SINO LA QUE PUEDE</vt:lpstr>
      <vt:lpstr>Presentación de PowerPoint</vt:lpstr>
      <vt:lpstr>MATRIZ EXTRACELULAR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QUE ES LA TRANSICION EPITELIO/MESENQUIMAL?</vt:lpstr>
      <vt:lpstr>METASTASIS Y SU CASCADA</vt:lpstr>
      <vt:lpstr>Presentación de PowerPoint</vt:lpstr>
      <vt:lpstr>ANGIOGENESIS</vt:lpstr>
      <vt:lpstr>Presentación de PowerPoint</vt:lpstr>
      <vt:lpstr>Presentación de PowerPoint</vt:lpstr>
      <vt:lpstr>CONCEPTO DE TUMOR DORMANT</vt:lpstr>
      <vt:lpstr>Presentación de PowerPoint</vt:lpstr>
      <vt:lpstr>Presentación de PowerPoint</vt:lpstr>
      <vt:lpstr>INTERROGANTE</vt:lpstr>
      <vt:lpstr>Presentación de PowerPoint</vt:lpstr>
      <vt:lpstr>NICHO TUMORAL</vt:lpstr>
      <vt:lpstr>PORQUE SE ANIDA EN UN LUGAR Y NO EN OTRO?</vt:lpstr>
      <vt:lpstr>Presentación de PowerPoint</vt:lpstr>
      <vt:lpstr>Presentación de PowerPoint</vt:lpstr>
      <vt:lpstr>Presentación de PowerPoint</vt:lpstr>
      <vt:lpstr>Presentación de PowerPoint</vt:lpstr>
      <vt:lpstr>MENSAJE PARA LLEVARSE A CASA</vt:lpstr>
      <vt:lpstr>Presentación de PowerPoint</vt:lpstr>
      <vt:lpstr>Presentación de PowerPoint</vt:lpstr>
      <vt:lpstr>Presentación de PowerPoint</vt:lpstr>
      <vt:lpstr>PROCESO TUMORIGÉNICO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G10</cp:lastModifiedBy>
  <cp:revision>59</cp:revision>
  <dcterms:created xsi:type="dcterms:W3CDTF">2018-08-28T13:15:48Z</dcterms:created>
  <dcterms:modified xsi:type="dcterms:W3CDTF">2018-09-16T11:35:47Z</dcterms:modified>
</cp:coreProperties>
</file>