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70" r:id="rId9"/>
    <p:sldId id="279" r:id="rId10"/>
    <p:sldId id="273" r:id="rId11"/>
    <p:sldId id="280" r:id="rId12"/>
    <p:sldId id="269" r:id="rId13"/>
    <p:sldId id="264" r:id="rId14"/>
    <p:sldId id="262" r:id="rId15"/>
    <p:sldId id="274" r:id="rId16"/>
    <p:sldId id="272" r:id="rId17"/>
    <p:sldId id="277" r:id="rId18"/>
    <p:sldId id="278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Mingote" initials="PM" lastIdx="2" clrIdx="0">
    <p:extLst>
      <p:ext uri="{19B8F6BF-5375-455C-9EA6-DF929625EA0E}">
        <p15:presenceInfo xmlns:p15="http://schemas.microsoft.com/office/powerpoint/2012/main" userId="e255d032387454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0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77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3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>
                <a:solidFill>
                  <a:srgbClr val="FFFF00"/>
                </a:solidFill>
              </a:defRPr>
            </a:lvl1pPr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  <a:lvl3pPr>
              <a:buClr>
                <a:srgbClr val="FFFF00"/>
              </a:buClr>
              <a:defRPr>
                <a:solidFill>
                  <a:srgbClr val="FFFF00"/>
                </a:solidFill>
              </a:defRPr>
            </a:lvl3pPr>
            <a:lvl4pPr>
              <a:buClr>
                <a:srgbClr val="FFFF00"/>
              </a:buClr>
              <a:defRPr>
                <a:solidFill>
                  <a:srgbClr val="FFFF00"/>
                </a:solidFill>
              </a:defRPr>
            </a:lvl4pPr>
            <a:lvl5pPr>
              <a:buClr>
                <a:srgbClr val="FFFF00"/>
              </a:buClr>
              <a:defRPr>
                <a:solidFill>
                  <a:srgbClr val="FFFF00"/>
                </a:solidFill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6926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buClr>
                <a:srgbClr val="FFFF00"/>
              </a:buClr>
              <a:defRPr sz="2600">
                <a:solidFill>
                  <a:srgbClr val="FFFF00"/>
                </a:solidFill>
              </a:defRPr>
            </a:lvl1pPr>
            <a:lvl2pPr>
              <a:buClr>
                <a:srgbClr val="FFFF00"/>
              </a:buClr>
              <a:defRPr sz="2400">
                <a:solidFill>
                  <a:srgbClr val="FFFF00"/>
                </a:solidFill>
              </a:defRPr>
            </a:lvl2pPr>
            <a:lvl3pPr>
              <a:buClr>
                <a:srgbClr val="FFFF00"/>
              </a:buClr>
              <a:defRPr sz="2000">
                <a:solidFill>
                  <a:srgbClr val="FFFF00"/>
                </a:solidFill>
              </a:defRPr>
            </a:lvl3pPr>
            <a:lvl4pPr>
              <a:buClr>
                <a:srgbClr val="FFFF00"/>
              </a:buClr>
              <a:defRPr sz="1800">
                <a:solidFill>
                  <a:srgbClr val="FFFF00"/>
                </a:solidFill>
              </a:defRPr>
            </a:lvl4pPr>
            <a:lvl5pPr>
              <a:buClr>
                <a:srgbClr val="FFFF00"/>
              </a:buClr>
              <a:defRPr sz="1800">
                <a:solidFill>
                  <a:srgbClr val="FFFF00"/>
                </a:solidFill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buClr>
                <a:srgbClr val="FFFF00"/>
              </a:buClr>
              <a:defRPr sz="2600">
                <a:solidFill>
                  <a:srgbClr val="FFFF00"/>
                </a:solidFill>
              </a:defRPr>
            </a:lvl1pPr>
            <a:lvl2pPr>
              <a:buClr>
                <a:srgbClr val="FFFF00"/>
              </a:buClr>
              <a:defRPr sz="2400">
                <a:solidFill>
                  <a:srgbClr val="FFFF00"/>
                </a:solidFill>
              </a:defRPr>
            </a:lvl2pPr>
            <a:lvl3pPr>
              <a:buClr>
                <a:srgbClr val="FFFF00"/>
              </a:buClr>
              <a:defRPr sz="2000">
                <a:solidFill>
                  <a:srgbClr val="FFFF00"/>
                </a:solidFill>
              </a:defRPr>
            </a:lvl3pPr>
            <a:lvl4pPr>
              <a:buClr>
                <a:srgbClr val="FFFF00"/>
              </a:buClr>
              <a:defRPr sz="1800">
                <a:solidFill>
                  <a:srgbClr val="FFFF00"/>
                </a:solidFill>
              </a:defRPr>
            </a:lvl4pPr>
            <a:lvl5pPr>
              <a:buClr>
                <a:srgbClr val="FFFF00"/>
              </a:buClr>
              <a:defRPr sz="1800">
                <a:solidFill>
                  <a:srgbClr val="FFFF00"/>
                </a:solidFill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FFFF0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FFFF0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buClr>
                <a:srgbClr val="FFFF00"/>
              </a:buClr>
              <a:defRPr sz="2200">
                <a:solidFill>
                  <a:srgbClr val="FFFF00"/>
                </a:solidFill>
              </a:defRPr>
            </a:lvl1pPr>
            <a:lvl2pPr>
              <a:defRPr sz="2000">
                <a:solidFill>
                  <a:srgbClr val="FFFF00"/>
                </a:solidFill>
              </a:defRPr>
            </a:lvl2pPr>
            <a:lvl3pPr>
              <a:defRPr sz="1800">
                <a:solidFill>
                  <a:srgbClr val="FFFF00"/>
                </a:solidFill>
              </a:defRPr>
            </a:lvl3pPr>
            <a:lvl4pPr>
              <a:defRPr sz="1600">
                <a:solidFill>
                  <a:srgbClr val="FFFF00"/>
                </a:solidFill>
              </a:defRPr>
            </a:lvl4pPr>
            <a:lvl5pPr>
              <a:defRPr sz="1600">
                <a:solidFill>
                  <a:srgbClr val="FFFF00"/>
                </a:solidFill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buClr>
                <a:srgbClr val="FFFF00"/>
              </a:buClr>
              <a:defRPr sz="2200">
                <a:solidFill>
                  <a:srgbClr val="FFFF00"/>
                </a:solidFill>
              </a:defRPr>
            </a:lvl1pPr>
            <a:lvl2pPr>
              <a:defRPr sz="2000">
                <a:solidFill>
                  <a:srgbClr val="FFFF00"/>
                </a:solidFill>
              </a:defRPr>
            </a:lvl2pPr>
            <a:lvl3pPr>
              <a:defRPr sz="1800">
                <a:solidFill>
                  <a:srgbClr val="FFFF00"/>
                </a:solidFill>
              </a:defRPr>
            </a:lvl3pPr>
            <a:lvl4pPr>
              <a:defRPr sz="1600">
                <a:solidFill>
                  <a:srgbClr val="FFFF00"/>
                </a:solidFill>
              </a:defRPr>
            </a:lvl4pPr>
            <a:lvl5pPr>
              <a:defRPr sz="1600">
                <a:solidFill>
                  <a:srgbClr val="FFFF00"/>
                </a:solidFill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8052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305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2ADDFE-9AA3-4D0B-B807-5DF6B4BC1CB8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359266-0428-43D7-A0B6-2268B5E59DB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907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2C15-E905-4D15-9422-6B7BF7A1E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923" y="2816679"/>
            <a:ext cx="7851648" cy="1828800"/>
          </a:xfrm>
        </p:spPr>
        <p:txBody>
          <a:bodyPr>
            <a:noAutofit/>
          </a:bodyPr>
          <a:lstStyle/>
          <a:p>
            <a:r>
              <a:rPr lang="es-AR" sz="3600" dirty="0">
                <a:effectLst/>
              </a:rPr>
              <a:t>CURSO BIOLOGIA MOLECULAR</a:t>
            </a:r>
            <a:br>
              <a:rPr lang="es-AR" sz="3600" dirty="0">
                <a:effectLst/>
              </a:rPr>
            </a:br>
            <a:r>
              <a:rPr lang="es-AR" sz="3600" dirty="0">
                <a:effectLst/>
              </a:rPr>
              <a:t>Bases Para el Urólogo. 2018</a:t>
            </a:r>
            <a:br>
              <a:rPr lang="es-AR" sz="3600" dirty="0">
                <a:effectLst/>
              </a:rPr>
            </a:br>
            <a:br>
              <a:rPr lang="en-US" sz="3600" dirty="0">
                <a:effectLst/>
              </a:rPr>
            </a:br>
            <a:r>
              <a:rPr lang="es-AR" sz="2800" dirty="0">
                <a:effectLst/>
              </a:rPr>
              <a:t>Director: Dr. José Daniel López </a:t>
            </a:r>
            <a:r>
              <a:rPr lang="es-AR" sz="2800" dirty="0" err="1">
                <a:effectLst/>
              </a:rPr>
              <a:t>Laur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706D0-5F11-4B2B-90A9-E72B4A22B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989" y="4889970"/>
            <a:ext cx="7854696" cy="1457763"/>
          </a:xfrm>
        </p:spPr>
        <p:txBody>
          <a:bodyPr/>
          <a:lstStyle/>
          <a:p>
            <a:r>
              <a:rPr lang="es-AR" dirty="0"/>
              <a:t>Regulación hormonal de la carcinogénesis</a:t>
            </a:r>
          </a:p>
          <a:p>
            <a:r>
              <a:rPr lang="es-AR" dirty="0"/>
              <a:t>Dr. Pablo Mingote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3BBFA-8866-4EAE-9D43-FE83CC5C7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46290"/>
            <a:ext cx="1491342" cy="1771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51341-A0C9-4F74-BBF6-4C9EBD27F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" y="725699"/>
            <a:ext cx="2345984" cy="9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6F7A-8957-4798-A823-8BAD66D3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5573"/>
            <a:ext cx="8229600" cy="4389120"/>
          </a:xfrm>
        </p:spPr>
        <p:txBody>
          <a:bodyPr/>
          <a:lstStyle/>
          <a:p>
            <a:pPr lvl="1"/>
            <a:r>
              <a:rPr lang="es-AR" dirty="0"/>
              <a:t>AR es expresado en todas las etapas del </a:t>
            </a:r>
            <a:r>
              <a:rPr lang="es-AR" dirty="0" err="1"/>
              <a:t>CaP</a:t>
            </a:r>
            <a:endParaRPr lang="es-AR" dirty="0"/>
          </a:p>
          <a:p>
            <a:pPr lvl="1"/>
            <a:endParaRPr lang="es-AR" dirty="0"/>
          </a:p>
          <a:p>
            <a:pPr lvl="1"/>
            <a:r>
              <a:rPr lang="es-AR" u="sng" dirty="0"/>
              <a:t>AR aberrante</a:t>
            </a:r>
            <a:r>
              <a:rPr lang="es-AR" dirty="0"/>
              <a:t> puede suceder por:</a:t>
            </a:r>
          </a:p>
          <a:p>
            <a:pPr lvl="2"/>
            <a:r>
              <a:rPr lang="es-AR" dirty="0"/>
              <a:t>Amplificación</a:t>
            </a:r>
          </a:p>
          <a:p>
            <a:pPr lvl="2"/>
            <a:r>
              <a:rPr lang="es-AR" dirty="0"/>
              <a:t>Mutación</a:t>
            </a:r>
          </a:p>
          <a:p>
            <a:pPr lvl="2"/>
            <a:r>
              <a:rPr lang="es-AR" dirty="0"/>
              <a:t>Variantes </a:t>
            </a:r>
            <a:r>
              <a:rPr lang="es-AR" dirty="0" err="1"/>
              <a:t>Splicing</a:t>
            </a:r>
            <a:endParaRPr lang="es-AR" dirty="0"/>
          </a:p>
          <a:p>
            <a:pPr lvl="2"/>
            <a:endParaRPr lang="es-AR" dirty="0"/>
          </a:p>
          <a:p>
            <a:pPr lvl="1"/>
            <a:r>
              <a:rPr lang="es-AR" dirty="0"/>
              <a:t>Esto promueve:</a:t>
            </a:r>
          </a:p>
          <a:p>
            <a:pPr lvl="2"/>
            <a:r>
              <a:rPr lang="es-AR" dirty="0"/>
              <a:t>Independencia androgénica</a:t>
            </a:r>
          </a:p>
          <a:p>
            <a:pPr lvl="2"/>
            <a:r>
              <a:rPr lang="es-AR" dirty="0"/>
              <a:t>CRPC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E9129-2417-4750-9DCE-877E266898E5}"/>
              </a:ext>
            </a:extLst>
          </p:cNvPr>
          <p:cNvSpPr txBox="1"/>
          <p:nvPr/>
        </p:nvSpPr>
        <p:spPr>
          <a:xfrm>
            <a:off x="5763985" y="6083804"/>
            <a:ext cx="3228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E Di </a:t>
            </a:r>
            <a:r>
              <a:rPr lang="es-AR" sz="1400" dirty="0" err="1"/>
              <a:t>Zazzo</a:t>
            </a:r>
            <a:r>
              <a:rPr lang="es-AR" sz="1400" dirty="0"/>
              <a:t>, </a:t>
            </a:r>
            <a:r>
              <a:rPr lang="es-AR" sz="1400" dirty="0" err="1"/>
              <a:t>Oncotarget</a:t>
            </a:r>
            <a:r>
              <a:rPr lang="es-AR" sz="1400" dirty="0"/>
              <a:t>, 7: 193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183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42D56-F603-4F93-97CC-7D8FB504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51" y="587232"/>
            <a:ext cx="5546900" cy="3809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F4F84-1DE9-4BF6-9430-20381BD480F5}"/>
              </a:ext>
            </a:extLst>
          </p:cNvPr>
          <p:cNvSpPr txBox="1"/>
          <p:nvPr/>
        </p:nvSpPr>
        <p:spPr>
          <a:xfrm>
            <a:off x="1657350" y="4637314"/>
            <a:ext cx="5690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u="sng" dirty="0">
                <a:solidFill>
                  <a:srgbClr val="FFFF00"/>
                </a:solidFill>
              </a:rPr>
              <a:t>Variantes AR por </a:t>
            </a:r>
            <a:r>
              <a:rPr lang="es-AR" u="sng" dirty="0" err="1">
                <a:solidFill>
                  <a:srgbClr val="FFFF00"/>
                </a:solidFill>
              </a:rPr>
              <a:t>splicing</a:t>
            </a:r>
            <a:endParaRPr lang="es-AR" u="sng" dirty="0">
              <a:solidFill>
                <a:srgbClr val="FFFF00"/>
              </a:solidFill>
            </a:endParaRPr>
          </a:p>
          <a:p>
            <a:r>
              <a:rPr lang="es-AR" dirty="0">
                <a:solidFill>
                  <a:srgbClr val="FFFF00"/>
                </a:solidFill>
              </a:rPr>
              <a:t>AR-V7 carece del </a:t>
            </a:r>
            <a:r>
              <a:rPr lang="es-AR" dirty="0" err="1">
                <a:solidFill>
                  <a:srgbClr val="FFFF00"/>
                </a:solidFill>
              </a:rPr>
              <a:t>Ligand</a:t>
            </a:r>
            <a:r>
              <a:rPr lang="es-AR" dirty="0">
                <a:solidFill>
                  <a:srgbClr val="FFFF00"/>
                </a:solidFill>
              </a:rPr>
              <a:t> </a:t>
            </a:r>
            <a:r>
              <a:rPr lang="es-AR" dirty="0" err="1">
                <a:solidFill>
                  <a:srgbClr val="FFFF00"/>
                </a:solidFill>
              </a:rPr>
              <a:t>Binding</a:t>
            </a:r>
            <a:r>
              <a:rPr lang="es-AR" dirty="0">
                <a:solidFill>
                  <a:srgbClr val="FFFF00"/>
                </a:solidFill>
              </a:rPr>
              <a:t> </a:t>
            </a:r>
            <a:r>
              <a:rPr lang="es-AR" dirty="0" err="1">
                <a:solidFill>
                  <a:srgbClr val="FFFF00"/>
                </a:solidFill>
              </a:rPr>
              <a:t>Domain</a:t>
            </a:r>
            <a:r>
              <a:rPr lang="es-AR" dirty="0">
                <a:solidFill>
                  <a:srgbClr val="FFFF00"/>
                </a:solidFill>
              </a:rPr>
              <a:t> (LBD)</a:t>
            </a:r>
          </a:p>
          <a:p>
            <a:r>
              <a:rPr lang="es-AR" dirty="0">
                <a:solidFill>
                  <a:srgbClr val="FFFF00"/>
                </a:solidFill>
              </a:rPr>
              <a:t>AR-V</a:t>
            </a:r>
            <a:r>
              <a:rPr lang="es-AR" sz="1000" dirty="0">
                <a:solidFill>
                  <a:srgbClr val="FFFF00"/>
                </a:solidFill>
              </a:rPr>
              <a:t>e567s </a:t>
            </a:r>
            <a:r>
              <a:rPr lang="es-AR" dirty="0">
                <a:solidFill>
                  <a:srgbClr val="FFFF00"/>
                </a:solidFill>
              </a:rPr>
              <a:t>sólo tiene parte del LBD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43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685E-A32E-4CAD-B4C8-6F5581E4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22" y="11226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s-AR" u="sng" dirty="0"/>
              <a:t>Estrógenos</a:t>
            </a:r>
            <a:r>
              <a:rPr lang="es-AR" dirty="0"/>
              <a:t> también son producidos localmente</a:t>
            </a:r>
          </a:p>
          <a:p>
            <a:endParaRPr lang="es-AR" dirty="0"/>
          </a:p>
          <a:p>
            <a:r>
              <a:rPr lang="es-AR" dirty="0"/>
              <a:t>Mediante conversión de Testosterona a Estradiol</a:t>
            </a:r>
          </a:p>
          <a:p>
            <a:endParaRPr lang="es-AR" dirty="0"/>
          </a:p>
          <a:p>
            <a:r>
              <a:rPr lang="es-AR" dirty="0"/>
              <a:t>Mediada por Aromatasa CYP19.</a:t>
            </a:r>
          </a:p>
          <a:p>
            <a:endParaRPr lang="es-AR" dirty="0"/>
          </a:p>
          <a:p>
            <a:r>
              <a:rPr lang="es-AR" dirty="0"/>
              <a:t>A su vez los estrógenos son mediados por dos receptores:</a:t>
            </a:r>
          </a:p>
          <a:p>
            <a:pPr lvl="1"/>
            <a:r>
              <a:rPr lang="es-AR" dirty="0"/>
              <a:t>ER </a:t>
            </a:r>
            <a:r>
              <a:rPr lang="es-AR" dirty="0">
                <a:sym typeface="Symbol" panose="05050102010706020507" pitchFamily="18" charset="2"/>
              </a:rPr>
              <a:t></a:t>
            </a:r>
            <a:r>
              <a:rPr lang="es-AR" dirty="0"/>
              <a:t> (oncogénico) (estroma)</a:t>
            </a:r>
          </a:p>
          <a:p>
            <a:pPr lvl="1"/>
            <a:r>
              <a:rPr lang="es-AR" dirty="0"/>
              <a:t>ER </a:t>
            </a:r>
            <a:r>
              <a:rPr lang="es-AR" dirty="0">
                <a:sym typeface="Symbol" panose="05050102010706020507" pitchFamily="18" charset="2"/>
              </a:rPr>
              <a:t> (protector) (epitelio)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85E9E-3025-4EBD-A31C-4E3AD631A3F6}"/>
              </a:ext>
            </a:extLst>
          </p:cNvPr>
          <p:cNvSpPr txBox="1"/>
          <p:nvPr/>
        </p:nvSpPr>
        <p:spPr>
          <a:xfrm>
            <a:off x="5004707" y="6355897"/>
            <a:ext cx="408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T </a:t>
            </a:r>
            <a:r>
              <a:rPr lang="es-AR" sz="1400" dirty="0" err="1"/>
              <a:t>Grindstat</a:t>
            </a:r>
            <a:r>
              <a:rPr lang="es-AR" sz="1400" dirty="0"/>
              <a:t>, </a:t>
            </a:r>
            <a:r>
              <a:rPr lang="es-AR" sz="1400" dirty="0" err="1"/>
              <a:t>Nat</a:t>
            </a:r>
            <a:r>
              <a:rPr lang="es-AR" sz="1400" dirty="0"/>
              <a:t> </a:t>
            </a:r>
            <a:r>
              <a:rPr lang="es-AR" sz="1400" dirty="0" err="1"/>
              <a:t>Scie</a:t>
            </a:r>
            <a:r>
              <a:rPr lang="es-AR" sz="1400" dirty="0"/>
              <a:t> </a:t>
            </a:r>
            <a:r>
              <a:rPr lang="es-AR" sz="1400" dirty="0" err="1"/>
              <a:t>Reports</a:t>
            </a:r>
            <a:r>
              <a:rPr lang="es-AR" sz="1400" dirty="0"/>
              <a:t>, 6: 33114,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961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0F76-8667-4BE3-ABCD-6474C6CB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32" y="796563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s-AR" u="sng" dirty="0"/>
              <a:t>Andrógenos sumados a los Estrógenos</a:t>
            </a:r>
          </a:p>
          <a:p>
            <a:endParaRPr lang="es-AR" dirty="0"/>
          </a:p>
          <a:p>
            <a:r>
              <a:rPr lang="es-AR" dirty="0"/>
              <a:t>Son esenciales en el desarrollo normal de la próstata.</a:t>
            </a:r>
          </a:p>
          <a:p>
            <a:endParaRPr lang="es-AR" dirty="0"/>
          </a:p>
          <a:p>
            <a:r>
              <a:rPr lang="es-AR" dirty="0"/>
              <a:t>Pero también juegan un rol en el desarrollo de sus patologías benignas y malignas.</a:t>
            </a:r>
          </a:p>
          <a:p>
            <a:endParaRPr lang="es-AR" dirty="0"/>
          </a:p>
          <a:p>
            <a:r>
              <a:rPr lang="es-AR" dirty="0"/>
              <a:t>Aromatasas son claves en la relación T / E además de la acción específica de los receptores estrogénicos (ER </a:t>
            </a:r>
            <a:r>
              <a:rPr lang="es-AR" dirty="0">
                <a:sym typeface="Symbol" panose="05050102010706020507" pitchFamily="18" charset="2"/>
              </a:rPr>
              <a:t> y )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72549-89D9-4902-89C5-DBF6B8C43708}"/>
              </a:ext>
            </a:extLst>
          </p:cNvPr>
          <p:cNvSpPr txBox="1"/>
          <p:nvPr/>
        </p:nvSpPr>
        <p:spPr>
          <a:xfrm>
            <a:off x="4094389" y="6315075"/>
            <a:ext cx="496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S J Ellem, J </a:t>
            </a:r>
            <a:r>
              <a:rPr lang="es-AR" sz="1400" dirty="0" err="1"/>
              <a:t>Steroid</a:t>
            </a:r>
            <a:r>
              <a:rPr lang="es-AR" sz="1400" dirty="0"/>
              <a:t> </a:t>
            </a:r>
            <a:r>
              <a:rPr lang="es-AR" sz="1400" dirty="0" err="1"/>
              <a:t>Biochem</a:t>
            </a:r>
            <a:r>
              <a:rPr lang="es-AR" sz="1400" dirty="0"/>
              <a:t> </a:t>
            </a:r>
            <a:r>
              <a:rPr lang="en-US" sz="1400" dirty="0"/>
              <a:t>&amp; Mol Biol, 118: 246 (2010)</a:t>
            </a:r>
          </a:p>
        </p:txBody>
      </p:sp>
    </p:spTree>
    <p:extLst>
      <p:ext uri="{BB962C8B-B14F-4D97-AF65-F5344CB8AC3E}">
        <p14:creationId xmlns:p14="http://schemas.microsoft.com/office/powerpoint/2010/main" val="65704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191D-3D3C-4336-8BC0-B9E0E144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408883"/>
            <a:ext cx="8229600" cy="3522346"/>
          </a:xfrm>
        </p:spPr>
        <p:txBody>
          <a:bodyPr/>
          <a:lstStyle/>
          <a:p>
            <a:r>
              <a:rPr lang="es-AR" dirty="0"/>
              <a:t>En el suero la razón:</a:t>
            </a:r>
          </a:p>
          <a:p>
            <a:endParaRPr lang="es-AR" dirty="0"/>
          </a:p>
          <a:p>
            <a:r>
              <a:rPr lang="es-AR" dirty="0"/>
              <a:t>               E2 / T</a:t>
            </a:r>
          </a:p>
          <a:p>
            <a:endParaRPr lang="es-AR" dirty="0"/>
          </a:p>
          <a:p>
            <a:r>
              <a:rPr lang="es-AR" dirty="0"/>
              <a:t>Aumenta con la edad</a:t>
            </a:r>
          </a:p>
          <a:p>
            <a:endParaRPr lang="es-AR" dirty="0"/>
          </a:p>
          <a:p>
            <a:r>
              <a:rPr lang="es-AR" dirty="0"/>
              <a:t>Creando un </a:t>
            </a:r>
            <a:r>
              <a:rPr lang="es-AR" u="sng" dirty="0"/>
              <a:t>ambiente de predominio</a:t>
            </a:r>
            <a:r>
              <a:rPr lang="es-AR" dirty="0"/>
              <a:t> de estrógeno.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D9818-7345-438B-89EE-29558756694B}"/>
              </a:ext>
            </a:extLst>
          </p:cNvPr>
          <p:cNvSpPr txBox="1"/>
          <p:nvPr/>
        </p:nvSpPr>
        <p:spPr>
          <a:xfrm>
            <a:off x="5514976" y="6249761"/>
            <a:ext cx="36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Y </a:t>
            </a:r>
            <a:r>
              <a:rPr lang="es-AR" sz="1400" dirty="0" err="1"/>
              <a:t>Shibate</a:t>
            </a:r>
            <a:r>
              <a:rPr lang="es-AR" sz="1400" dirty="0"/>
              <a:t>, </a:t>
            </a:r>
            <a:r>
              <a:rPr lang="es-AR" sz="1400" dirty="0" err="1"/>
              <a:t>The</a:t>
            </a:r>
            <a:r>
              <a:rPr lang="es-AR" sz="1400" dirty="0"/>
              <a:t> </a:t>
            </a:r>
            <a:r>
              <a:rPr lang="es-AR" sz="1400" dirty="0" err="1"/>
              <a:t>Prostate</a:t>
            </a:r>
            <a:r>
              <a:rPr lang="es-AR" sz="1400" dirty="0"/>
              <a:t>, 42: 45 (2000)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76C4B-D92B-4808-81F5-26353A24F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24" y="1408883"/>
            <a:ext cx="2447575" cy="2443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87866-C513-47A4-9009-3C8B0542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3" y="2144714"/>
            <a:ext cx="1244736" cy="9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1CD3-022E-422B-AE06-0272BF86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82" y="1474478"/>
            <a:ext cx="8352064" cy="4389120"/>
          </a:xfrm>
        </p:spPr>
        <p:txBody>
          <a:bodyPr>
            <a:normAutofit fontScale="85000" lnSpcReduction="10000"/>
          </a:bodyPr>
          <a:lstStyle/>
          <a:p>
            <a:r>
              <a:rPr lang="es-AR" dirty="0"/>
              <a:t>El tumor es </a:t>
            </a:r>
            <a:r>
              <a:rPr lang="es-AR" u="sng" dirty="0"/>
              <a:t>impulsado por auto renovación de </a:t>
            </a:r>
            <a:r>
              <a:rPr lang="es-AR" u="sng" dirty="0" err="1"/>
              <a:t>CSCs</a:t>
            </a:r>
            <a:endParaRPr lang="es-AR" u="sng" dirty="0"/>
          </a:p>
          <a:p>
            <a:endParaRPr lang="es-AR" dirty="0"/>
          </a:p>
          <a:p>
            <a:r>
              <a:rPr lang="es-AR" dirty="0"/>
              <a:t>CSC no expresan AR.</a:t>
            </a:r>
          </a:p>
          <a:p>
            <a:endParaRPr lang="es-AR" dirty="0"/>
          </a:p>
          <a:p>
            <a:r>
              <a:rPr lang="es-AR" dirty="0"/>
              <a:t>Pueden conservar habilidad de auto renovarse aún bajo ADT.</a:t>
            </a:r>
          </a:p>
          <a:p>
            <a:pPr>
              <a:spcAft>
                <a:spcPts val="1200"/>
              </a:spcAft>
            </a:pPr>
            <a:endParaRPr lang="es-AR" dirty="0"/>
          </a:p>
          <a:p>
            <a:pPr>
              <a:spcAft>
                <a:spcPts val="1200"/>
              </a:spcAft>
            </a:pPr>
            <a:r>
              <a:rPr lang="es-AR" dirty="0" err="1"/>
              <a:t>CSCs</a:t>
            </a:r>
            <a:r>
              <a:rPr lang="es-AR" dirty="0"/>
              <a:t> son </a:t>
            </a:r>
            <a:r>
              <a:rPr lang="es-AR" u="sng" dirty="0"/>
              <a:t>resistentes al tratamiento</a:t>
            </a:r>
            <a:r>
              <a:rPr lang="es-AR" dirty="0"/>
              <a:t> estándar de quimioterapia y radiación, </a:t>
            </a:r>
          </a:p>
          <a:p>
            <a:pPr>
              <a:spcAft>
                <a:spcPts val="1200"/>
              </a:spcAft>
            </a:pPr>
            <a:endParaRPr lang="es-AR" dirty="0"/>
          </a:p>
          <a:p>
            <a:pPr>
              <a:spcAft>
                <a:spcPts val="1200"/>
              </a:spcAft>
            </a:pPr>
            <a:r>
              <a:rPr lang="es-AR" dirty="0"/>
              <a:t>lo que explica la recaída después del tratamiento.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CA4C25-51DD-4597-9A30-7000FFD0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61" y="-62728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err="1"/>
              <a:t>Cancer</a:t>
            </a:r>
            <a:r>
              <a:rPr lang="es-AR" dirty="0"/>
              <a:t> </a:t>
            </a:r>
            <a:r>
              <a:rPr lang="es-AR" dirty="0" err="1"/>
              <a:t>Stem</a:t>
            </a:r>
            <a:r>
              <a:rPr lang="es-AR" dirty="0"/>
              <a:t> </a:t>
            </a:r>
            <a:r>
              <a:rPr lang="es-AR" dirty="0" err="1"/>
              <a:t>cell</a:t>
            </a:r>
            <a:r>
              <a:rPr lang="es-AR" dirty="0"/>
              <a:t> (CSC)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ACE50-16A4-4831-8A1C-B349BAE93D15}"/>
              </a:ext>
            </a:extLst>
          </p:cNvPr>
          <p:cNvSpPr txBox="1"/>
          <p:nvPr/>
        </p:nvSpPr>
        <p:spPr>
          <a:xfrm>
            <a:off x="3204482" y="6257804"/>
            <a:ext cx="609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F </a:t>
            </a:r>
            <a:r>
              <a:rPr lang="es-AR" sz="1400" dirty="0" err="1"/>
              <a:t>Papaccio</a:t>
            </a:r>
            <a:r>
              <a:rPr lang="es-AR" sz="1400" dirty="0"/>
              <a:t>, </a:t>
            </a:r>
            <a:r>
              <a:rPr lang="en-US" sz="1400" dirty="0"/>
              <a:t>STEM CELLS TRANSLATIONAL MEDICINE; 6:2115 (2017)</a:t>
            </a:r>
          </a:p>
        </p:txBody>
      </p:sp>
    </p:spTree>
    <p:extLst>
      <p:ext uri="{BB962C8B-B14F-4D97-AF65-F5344CB8AC3E}">
        <p14:creationId xmlns:p14="http://schemas.microsoft.com/office/powerpoint/2010/main" val="7292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05ED1-AC56-470C-B10D-02104F64B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4" y="996321"/>
            <a:ext cx="7662182" cy="4384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30082D-D5EF-4575-B1A4-129217691227}"/>
              </a:ext>
            </a:extLst>
          </p:cNvPr>
          <p:cNvSpPr txBox="1"/>
          <p:nvPr/>
        </p:nvSpPr>
        <p:spPr>
          <a:xfrm>
            <a:off x="2816679" y="6157232"/>
            <a:ext cx="609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F </a:t>
            </a:r>
            <a:r>
              <a:rPr lang="es-AR" sz="1400" dirty="0" err="1"/>
              <a:t>Papaccio</a:t>
            </a:r>
            <a:r>
              <a:rPr lang="es-AR" sz="1400" dirty="0"/>
              <a:t>, </a:t>
            </a:r>
            <a:r>
              <a:rPr lang="en-US" sz="1400" dirty="0"/>
              <a:t>STEM CELLS TRANSLATIONALMEDICINE; 6:2115 (2017)</a:t>
            </a:r>
          </a:p>
        </p:txBody>
      </p:sp>
    </p:spTree>
    <p:extLst>
      <p:ext uri="{BB962C8B-B14F-4D97-AF65-F5344CB8AC3E}">
        <p14:creationId xmlns:p14="http://schemas.microsoft.com/office/powerpoint/2010/main" val="3994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DDC2-FB11-45E3-BCCC-E4945F9D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Conclusiones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0C76-B654-4ED4-892C-ED88F392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982"/>
            <a:ext cx="8229600" cy="4972050"/>
          </a:xfrm>
        </p:spPr>
        <p:txBody>
          <a:bodyPr>
            <a:normAutofit lnSpcReduction="10000"/>
          </a:bodyPr>
          <a:lstStyle/>
          <a:p>
            <a:r>
              <a:rPr lang="es-AR" dirty="0"/>
              <a:t>Ejes “Hormonas / Receptores” son fundamentales en el desarrollo y progresión del Cáncer de Próstata.</a:t>
            </a:r>
          </a:p>
          <a:p>
            <a:endParaRPr lang="es-AR" dirty="0"/>
          </a:p>
          <a:p>
            <a:r>
              <a:rPr lang="es-AR" dirty="0"/>
              <a:t>Su entendimiento mayor permitirá:</a:t>
            </a:r>
          </a:p>
          <a:p>
            <a:endParaRPr lang="es-AR" dirty="0"/>
          </a:p>
          <a:p>
            <a:pPr lvl="1"/>
            <a:r>
              <a:rPr lang="es-AR" dirty="0"/>
              <a:t>Actuar en Prevención</a:t>
            </a:r>
          </a:p>
          <a:p>
            <a:pPr lvl="1"/>
            <a:endParaRPr lang="es-AR" dirty="0"/>
          </a:p>
          <a:p>
            <a:pPr lvl="1"/>
            <a:r>
              <a:rPr lang="es-AR" dirty="0"/>
              <a:t>Diagnósticos fenotípicos funcionales</a:t>
            </a:r>
          </a:p>
          <a:p>
            <a:pPr lvl="1"/>
            <a:endParaRPr lang="es-AR" dirty="0"/>
          </a:p>
          <a:p>
            <a:pPr lvl="1"/>
            <a:r>
              <a:rPr lang="es-AR" dirty="0"/>
              <a:t>Perfiles Pronósticos y de seguimiento.</a:t>
            </a:r>
          </a:p>
          <a:p>
            <a:pPr lvl="1"/>
            <a:endParaRPr lang="es-AR" dirty="0"/>
          </a:p>
          <a:p>
            <a:pPr lvl="1"/>
            <a:r>
              <a:rPr lang="es-AR" dirty="0"/>
              <a:t>Nuevos target terapéuticos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0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C18FF-1BE8-41DF-9177-23332641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50" y="914400"/>
            <a:ext cx="1723182" cy="2151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C35717-1739-4DD2-AFAF-83A93DE3EFAC}"/>
              </a:ext>
            </a:extLst>
          </p:cNvPr>
          <p:cNvSpPr txBox="1"/>
          <p:nvPr/>
        </p:nvSpPr>
        <p:spPr>
          <a:xfrm>
            <a:off x="2143126" y="3947432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FFFF00"/>
                </a:solidFill>
              </a:rPr>
              <a:t>¡Muchas gracias!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1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D720-54E7-4676-B1CD-EFD9B284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2445"/>
            <a:ext cx="8229600" cy="4020366"/>
          </a:xfrm>
        </p:spPr>
        <p:txBody>
          <a:bodyPr/>
          <a:lstStyle/>
          <a:p>
            <a:r>
              <a:rPr lang="en-US" dirty="0"/>
              <a:t>C</a:t>
            </a:r>
            <a:r>
              <a:rPr lang="es-AR" dirty="0" err="1"/>
              <a:t>áncer</a:t>
            </a:r>
            <a:r>
              <a:rPr lang="es-AR" dirty="0"/>
              <a:t> de Próstata (</a:t>
            </a:r>
            <a:r>
              <a:rPr lang="es-AR" dirty="0" err="1"/>
              <a:t>CaP</a:t>
            </a:r>
            <a:r>
              <a:rPr lang="es-AR" dirty="0"/>
              <a:t>): mayor frecuencia y 2° causa de muerte por cáncer</a:t>
            </a:r>
          </a:p>
          <a:p>
            <a:endParaRPr lang="es-AR" dirty="0"/>
          </a:p>
          <a:p>
            <a:r>
              <a:rPr lang="es-AR" dirty="0"/>
              <a:t>Conocida su dependencia con los andrógenos  </a:t>
            </a:r>
            <a:r>
              <a:rPr lang="es-AR" sz="1800" dirty="0">
                <a:solidFill>
                  <a:schemeClr val="tx1"/>
                </a:solidFill>
              </a:rPr>
              <a:t>*</a:t>
            </a:r>
          </a:p>
          <a:p>
            <a:endParaRPr lang="es-AR" dirty="0">
              <a:solidFill>
                <a:schemeClr val="tx1"/>
              </a:solidFill>
            </a:endParaRPr>
          </a:p>
          <a:p>
            <a:r>
              <a:rPr lang="es-AR" dirty="0"/>
              <a:t>En etapas más avanzadas se convierten en Resistentes a la Castración.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4D0B9-B51C-41F9-8DCA-B3398E19F138}"/>
              </a:ext>
            </a:extLst>
          </p:cNvPr>
          <p:cNvSpPr txBox="1"/>
          <p:nvPr/>
        </p:nvSpPr>
        <p:spPr>
          <a:xfrm>
            <a:off x="5245555" y="6208939"/>
            <a:ext cx="367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000" dirty="0"/>
              <a:t> </a:t>
            </a:r>
            <a:r>
              <a:rPr lang="en-US" sz="1400" dirty="0"/>
              <a:t>Huggins C, Cancer Res 1941;1:293–297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7DCD0-B24C-4028-96CB-1E4D230BA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6" y="4077494"/>
            <a:ext cx="3311698" cy="23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46FD-7705-456A-BD23-123188B0D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65" y="1070066"/>
            <a:ext cx="8429624" cy="4542880"/>
          </a:xfrm>
        </p:spPr>
        <p:txBody>
          <a:bodyPr>
            <a:normAutofit fontScale="92500" lnSpcReduction="10000"/>
          </a:bodyPr>
          <a:lstStyle/>
          <a:p>
            <a:r>
              <a:rPr lang="es-AR" u="sng" dirty="0"/>
              <a:t>Dehidroepiandrosterona (DHEA)</a:t>
            </a:r>
            <a:r>
              <a:rPr lang="es-AR" dirty="0"/>
              <a:t> es un precursor androgénico:</a:t>
            </a:r>
          </a:p>
          <a:p>
            <a:pPr lvl="1"/>
            <a:r>
              <a:rPr lang="es-AR" dirty="0"/>
              <a:t>Dihidrotestosterona (DHT)</a:t>
            </a:r>
          </a:p>
          <a:p>
            <a:pPr lvl="1"/>
            <a:r>
              <a:rPr lang="es-AR" dirty="0"/>
              <a:t>Testosterona</a:t>
            </a:r>
          </a:p>
          <a:p>
            <a:pPr lvl="1"/>
            <a:endParaRPr lang="es-AR" dirty="0"/>
          </a:p>
          <a:p>
            <a:r>
              <a:rPr lang="es-AR" dirty="0"/>
              <a:t>DHEA es inactivo como andrógeno</a:t>
            </a:r>
          </a:p>
          <a:p>
            <a:endParaRPr lang="es-AR" dirty="0"/>
          </a:p>
          <a:p>
            <a:r>
              <a:rPr lang="es-AR" dirty="0"/>
              <a:t>DHEA puede estar relacionada a carcinogénesis </a:t>
            </a:r>
            <a:r>
              <a:rPr lang="es-AR" dirty="0">
                <a:solidFill>
                  <a:schemeClr val="tx1"/>
                </a:solidFill>
              </a:rPr>
              <a:t>*</a:t>
            </a:r>
            <a:r>
              <a:rPr lang="es-AR" dirty="0"/>
              <a:t> </a:t>
            </a:r>
          </a:p>
          <a:p>
            <a:endParaRPr lang="es-AR" dirty="0"/>
          </a:p>
          <a:p>
            <a:r>
              <a:rPr lang="es-AR" dirty="0"/>
              <a:t>Bajos niveles DHEA asociados a Gleason alto y peor </a:t>
            </a:r>
            <a:r>
              <a:rPr lang="es-AR" dirty="0" err="1"/>
              <a:t>estadío</a:t>
            </a:r>
            <a:r>
              <a:rPr lang="es-AR" dirty="0"/>
              <a:t> </a:t>
            </a:r>
            <a:r>
              <a:rPr lang="es-AR" dirty="0" err="1"/>
              <a:t>CaP</a:t>
            </a:r>
            <a:r>
              <a:rPr lang="es-AR" dirty="0"/>
              <a:t> </a:t>
            </a:r>
            <a:r>
              <a:rPr lang="es-AR" dirty="0">
                <a:solidFill>
                  <a:schemeClr val="tx1"/>
                </a:solidFill>
              </a:rPr>
              <a:t>**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8AB19-4BEE-4FDE-8AE2-9EC3F8973BAD}"/>
              </a:ext>
            </a:extLst>
          </p:cNvPr>
          <p:cNvSpPr txBox="1"/>
          <p:nvPr/>
        </p:nvSpPr>
        <p:spPr>
          <a:xfrm>
            <a:off x="4347482" y="6045653"/>
            <a:ext cx="452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 Tan J, J Mol Endocrinol;11(4):450–459, (1997)</a:t>
            </a:r>
          </a:p>
          <a:p>
            <a:r>
              <a:rPr lang="en-US" sz="1400" dirty="0"/>
              <a:t>** </a:t>
            </a:r>
            <a:r>
              <a:rPr lang="en-US" sz="1400" dirty="0" err="1"/>
              <a:t>Yasuhide</a:t>
            </a:r>
            <a:r>
              <a:rPr lang="en-US" sz="1400" dirty="0"/>
              <a:t> </a:t>
            </a:r>
            <a:r>
              <a:rPr lang="en-US" sz="1400" dirty="0" err="1"/>
              <a:t>Miyoshi,The</a:t>
            </a:r>
            <a:r>
              <a:rPr lang="en-US" sz="1400" dirty="0"/>
              <a:t> Prostate 76:376–382 (2016)</a:t>
            </a:r>
          </a:p>
        </p:txBody>
      </p:sp>
    </p:spTree>
    <p:extLst>
      <p:ext uri="{BB962C8B-B14F-4D97-AF65-F5344CB8AC3E}">
        <p14:creationId xmlns:p14="http://schemas.microsoft.com/office/powerpoint/2010/main" val="350329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37CD5-B17C-4AD8-9EA6-B0DCDF821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92" y="1208994"/>
            <a:ext cx="2838450" cy="4505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EE8F3-2CAF-4B97-9BEF-425B3247D8A2}"/>
              </a:ext>
            </a:extLst>
          </p:cNvPr>
          <p:cNvSpPr txBox="1"/>
          <p:nvPr/>
        </p:nvSpPr>
        <p:spPr>
          <a:xfrm>
            <a:off x="5555797" y="6298747"/>
            <a:ext cx="3359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Labrie</a:t>
            </a:r>
            <a:r>
              <a:rPr lang="en-US" sz="1400" dirty="0"/>
              <a:t> F, J Mol Endocrinol, 25: 1 (2000) </a:t>
            </a:r>
          </a:p>
        </p:txBody>
      </p:sp>
    </p:spTree>
    <p:extLst>
      <p:ext uri="{BB962C8B-B14F-4D97-AF65-F5344CB8AC3E}">
        <p14:creationId xmlns:p14="http://schemas.microsoft.com/office/powerpoint/2010/main" val="146204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BDC37-05FC-482E-9963-79B25EE4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1081087"/>
            <a:ext cx="7820025" cy="46958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8F791A-F743-496F-8C90-8B7900F7DD4F}"/>
              </a:ext>
            </a:extLst>
          </p:cNvPr>
          <p:cNvSpPr/>
          <p:nvPr/>
        </p:nvSpPr>
        <p:spPr>
          <a:xfrm>
            <a:off x="4982187" y="4319952"/>
            <a:ext cx="1963511" cy="742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0AF09-D142-436E-984F-65A5BEC22704}"/>
              </a:ext>
            </a:extLst>
          </p:cNvPr>
          <p:cNvSpPr/>
          <p:nvPr/>
        </p:nvSpPr>
        <p:spPr>
          <a:xfrm>
            <a:off x="7082657" y="4467934"/>
            <a:ext cx="1111605" cy="52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BDE4-E05C-4C71-A67C-BC544310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78" y="607362"/>
            <a:ext cx="8229600" cy="4389120"/>
          </a:xfrm>
        </p:spPr>
        <p:txBody>
          <a:bodyPr/>
          <a:lstStyle/>
          <a:p>
            <a:r>
              <a:rPr lang="es-AR" dirty="0"/>
              <a:t>Buena proporción de los </a:t>
            </a:r>
            <a:r>
              <a:rPr lang="es-AR" u="sng" dirty="0"/>
              <a:t>Andrógenos</a:t>
            </a:r>
            <a:r>
              <a:rPr lang="es-AR" dirty="0"/>
              <a:t> son sintetizados en los tejidos periféricos efectores desde los precursores mencionados</a:t>
            </a:r>
          </a:p>
          <a:p>
            <a:endParaRPr lang="es-AR" dirty="0"/>
          </a:p>
          <a:p>
            <a:r>
              <a:rPr lang="es-AR" dirty="0"/>
              <a:t>Pero con el envejecimiento esto se convierte en la fuente prioritaria androgénica</a:t>
            </a:r>
          </a:p>
          <a:p>
            <a:endParaRPr lang="es-AR" dirty="0"/>
          </a:p>
          <a:p>
            <a:r>
              <a:rPr lang="es-AR" dirty="0"/>
              <a:t>Producida en forma </a:t>
            </a:r>
            <a:r>
              <a:rPr lang="es-AR" u="sng" dirty="0" err="1"/>
              <a:t>intracrina</a:t>
            </a:r>
            <a:r>
              <a:rPr lang="es-AR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F1CAF-9F21-4DFA-9DD7-BC4AD67F4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49" y="4557857"/>
            <a:ext cx="3380015" cy="14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8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AAFC4-2884-41FF-A06D-9356F9D4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03" y="987879"/>
            <a:ext cx="8229600" cy="4381402"/>
          </a:xfrm>
        </p:spPr>
        <p:txBody>
          <a:bodyPr>
            <a:normAutofit fontScale="85000" lnSpcReduction="10000"/>
          </a:bodyPr>
          <a:lstStyle/>
          <a:p>
            <a:r>
              <a:rPr lang="es-AR" dirty="0"/>
              <a:t>Los </a:t>
            </a:r>
            <a:r>
              <a:rPr lang="es-AR" u="sng" dirty="0"/>
              <a:t>Andrógenos</a:t>
            </a:r>
            <a:r>
              <a:rPr lang="es-AR" dirty="0"/>
              <a:t> son clave en la regulación fisiológica de la próstata.</a:t>
            </a:r>
          </a:p>
          <a:p>
            <a:endParaRPr lang="es-AR" dirty="0"/>
          </a:p>
          <a:p>
            <a:r>
              <a:rPr lang="es-AR" dirty="0"/>
              <a:t>Su respuesta es mediada por </a:t>
            </a:r>
            <a:r>
              <a:rPr lang="es-AR" u="sng" dirty="0"/>
              <a:t>receptores (AR)</a:t>
            </a:r>
            <a:r>
              <a:rPr lang="es-AR" dirty="0"/>
              <a:t> expresados tanto en células del epitelio y el estroma.</a:t>
            </a:r>
          </a:p>
          <a:p>
            <a:endParaRPr lang="es-AR" dirty="0"/>
          </a:p>
          <a:p>
            <a:r>
              <a:rPr lang="es-AR" dirty="0"/>
              <a:t>No relación entre </a:t>
            </a:r>
            <a:r>
              <a:rPr lang="es-AR" u="sng" dirty="0"/>
              <a:t>niveles circulantes y desarrollo de cáncer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dirty="0"/>
              <a:t>Relación inversa entre </a:t>
            </a:r>
            <a:r>
              <a:rPr lang="es-AR" u="sng" dirty="0"/>
              <a:t>niveles circulantes y tisulares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dirty="0"/>
              <a:t>Eje Andrógenos / AR controla </a:t>
            </a:r>
            <a:r>
              <a:rPr lang="es-AR" u="sng" dirty="0"/>
              <a:t>desarrollo tisular</a:t>
            </a:r>
            <a:r>
              <a:rPr lang="es-AR" dirty="0"/>
              <a:t> de próstata normal y cancerosa.</a:t>
            </a:r>
          </a:p>
          <a:p>
            <a:endParaRPr lang="es-A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33563-BEB8-46D8-9BA7-E21BDCDCCE00}"/>
              </a:ext>
            </a:extLst>
          </p:cNvPr>
          <p:cNvSpPr txBox="1"/>
          <p:nvPr/>
        </p:nvSpPr>
        <p:spPr>
          <a:xfrm>
            <a:off x="4793207" y="5835907"/>
            <a:ext cx="4298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T </a:t>
            </a:r>
            <a:r>
              <a:rPr lang="es-AR" sz="1400" dirty="0" err="1"/>
              <a:t>Grindstat</a:t>
            </a:r>
            <a:r>
              <a:rPr lang="es-AR" sz="1400" dirty="0"/>
              <a:t>, </a:t>
            </a:r>
            <a:r>
              <a:rPr lang="es-AR" sz="1400" dirty="0" err="1"/>
              <a:t>Nat</a:t>
            </a:r>
            <a:r>
              <a:rPr lang="es-AR" sz="1400" dirty="0"/>
              <a:t> </a:t>
            </a:r>
            <a:r>
              <a:rPr lang="es-AR" sz="1400" dirty="0" err="1"/>
              <a:t>Scie</a:t>
            </a:r>
            <a:r>
              <a:rPr lang="es-AR" sz="1400" dirty="0"/>
              <a:t> </a:t>
            </a:r>
            <a:r>
              <a:rPr lang="es-AR" sz="1400" dirty="0" err="1"/>
              <a:t>Reports</a:t>
            </a:r>
            <a:r>
              <a:rPr lang="es-AR" sz="1400" dirty="0"/>
              <a:t>, 6: 33114, (2016)</a:t>
            </a:r>
          </a:p>
          <a:p>
            <a:r>
              <a:rPr lang="es-AR" sz="1400" dirty="0"/>
              <a:t>D </a:t>
            </a:r>
            <a:r>
              <a:rPr lang="es-AR" sz="1400" dirty="0" err="1"/>
              <a:t>Gianfrilli</a:t>
            </a:r>
            <a:r>
              <a:rPr lang="es-AR" sz="1400" dirty="0"/>
              <a:t>, </a:t>
            </a:r>
            <a:r>
              <a:rPr lang="es-AR" sz="1400" dirty="0" err="1"/>
              <a:t>Biomed</a:t>
            </a:r>
            <a:r>
              <a:rPr lang="es-AR" sz="1400" dirty="0"/>
              <a:t> </a:t>
            </a:r>
            <a:r>
              <a:rPr lang="es-AR" sz="1400" dirty="0" err="1"/>
              <a:t>Research</a:t>
            </a:r>
            <a:r>
              <a:rPr lang="es-AR" sz="1400" dirty="0"/>
              <a:t> </a:t>
            </a:r>
            <a:r>
              <a:rPr lang="es-AR" sz="1400" dirty="0" err="1"/>
              <a:t>Int</a:t>
            </a:r>
            <a:r>
              <a:rPr lang="es-AR" sz="1400" dirty="0"/>
              <a:t>, 46: 4869 (2014)</a:t>
            </a:r>
          </a:p>
          <a:p>
            <a:r>
              <a:rPr lang="es-AR" sz="1400" dirty="0"/>
              <a:t>E Di </a:t>
            </a:r>
            <a:r>
              <a:rPr lang="es-AR" sz="1400" dirty="0" err="1"/>
              <a:t>Zazzo</a:t>
            </a:r>
            <a:r>
              <a:rPr lang="es-AR" sz="1400" dirty="0"/>
              <a:t>, </a:t>
            </a:r>
            <a:r>
              <a:rPr lang="es-AR" sz="1400" dirty="0" err="1"/>
              <a:t>Oncotarget</a:t>
            </a:r>
            <a:r>
              <a:rPr lang="es-AR" sz="1400" dirty="0"/>
              <a:t>, 7: 193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431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D93B2-58D8-4497-AFDF-E6C1D721C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42" y="620307"/>
            <a:ext cx="4719638" cy="3509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E795F-7147-4E6E-93DD-C5AEA2958ADD}"/>
              </a:ext>
            </a:extLst>
          </p:cNvPr>
          <p:cNvSpPr txBox="1"/>
          <p:nvPr/>
        </p:nvSpPr>
        <p:spPr>
          <a:xfrm>
            <a:off x="412296" y="4302578"/>
            <a:ext cx="804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u="sng" dirty="0">
                <a:solidFill>
                  <a:srgbClr val="FFFF00"/>
                </a:solidFill>
              </a:rPr>
              <a:t>Modelo de la acción androgénica</a:t>
            </a:r>
            <a:r>
              <a:rPr lang="es-AR" dirty="0">
                <a:solidFill>
                  <a:srgbClr val="FFFF00"/>
                </a:solidFill>
              </a:rPr>
              <a:t>: </a:t>
            </a:r>
          </a:p>
          <a:p>
            <a:r>
              <a:rPr lang="es-AR" dirty="0">
                <a:solidFill>
                  <a:srgbClr val="FFFF00"/>
                </a:solidFill>
              </a:rPr>
              <a:t>Diferentes vías producen acciones </a:t>
            </a:r>
            <a:r>
              <a:rPr lang="es-AR" u="sng" dirty="0">
                <a:solidFill>
                  <a:srgbClr val="FFFF00"/>
                </a:solidFill>
              </a:rPr>
              <a:t>transcripcionales</a:t>
            </a:r>
            <a:r>
              <a:rPr lang="es-AR" dirty="0">
                <a:solidFill>
                  <a:srgbClr val="FFFF00"/>
                </a:solidFill>
              </a:rPr>
              <a:t> y </a:t>
            </a:r>
            <a:r>
              <a:rPr lang="es-AR" u="sng" dirty="0">
                <a:solidFill>
                  <a:srgbClr val="FFFF00"/>
                </a:solidFill>
              </a:rPr>
              <a:t>no transcripcionales</a:t>
            </a:r>
            <a:r>
              <a:rPr lang="es-AR" dirty="0">
                <a:solidFill>
                  <a:srgbClr val="FFFF00"/>
                </a:solidFill>
              </a:rPr>
              <a:t>. Algunas producen progresión del ciclo celular, otras migración y diferenciación, e incluso otras vías son oncogénicas (RAS)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50105-508D-4960-8C5F-0EF309A19E5C}"/>
              </a:ext>
            </a:extLst>
          </p:cNvPr>
          <p:cNvSpPr txBox="1"/>
          <p:nvPr/>
        </p:nvSpPr>
        <p:spPr>
          <a:xfrm>
            <a:off x="5763985" y="6083804"/>
            <a:ext cx="3228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E Di </a:t>
            </a:r>
            <a:r>
              <a:rPr lang="es-AR" sz="1400" dirty="0" err="1"/>
              <a:t>Zazzo</a:t>
            </a:r>
            <a:r>
              <a:rPr lang="es-AR" sz="1400" dirty="0"/>
              <a:t>, </a:t>
            </a:r>
            <a:r>
              <a:rPr lang="es-AR" sz="1400" dirty="0" err="1"/>
              <a:t>Oncotarget</a:t>
            </a:r>
            <a:r>
              <a:rPr lang="es-AR" sz="1400" dirty="0"/>
              <a:t>, 7: 193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561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2193F-85F2-4400-BB8B-BF4D053F8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96" y="703841"/>
            <a:ext cx="6623452" cy="3716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7BBD1-8AD5-4C1D-A08A-74435B00596C}"/>
              </a:ext>
            </a:extLst>
          </p:cNvPr>
          <p:cNvSpPr txBox="1"/>
          <p:nvPr/>
        </p:nvSpPr>
        <p:spPr>
          <a:xfrm>
            <a:off x="1996168" y="4719235"/>
            <a:ext cx="4633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FF00"/>
                </a:solidFill>
              </a:rPr>
              <a:t>Mecanismo de </a:t>
            </a:r>
            <a:r>
              <a:rPr lang="en-US" u="sng" dirty="0" err="1">
                <a:solidFill>
                  <a:srgbClr val="FFFF00"/>
                </a:solidFill>
              </a:rPr>
              <a:t>acción</a:t>
            </a:r>
            <a:r>
              <a:rPr lang="en-US" u="sng" dirty="0">
                <a:solidFill>
                  <a:srgbClr val="FFFF00"/>
                </a:solidFill>
              </a:rPr>
              <a:t> de AR</a:t>
            </a:r>
          </a:p>
          <a:p>
            <a:pPr algn="ctr"/>
            <a:r>
              <a:rPr lang="es-AR" dirty="0">
                <a:solidFill>
                  <a:srgbClr val="FFFF00"/>
                </a:solidFill>
              </a:rPr>
              <a:t>Vía clásica a través 5</a:t>
            </a:r>
            <a:r>
              <a:rPr lang="es-AR" dirty="0">
                <a:solidFill>
                  <a:srgbClr val="FFFF00"/>
                </a:solidFill>
                <a:sym typeface="Symbol" panose="05050102010706020507" pitchFamily="18" charset="2"/>
              </a:rPr>
              <a:t> reductasa.</a:t>
            </a:r>
          </a:p>
          <a:p>
            <a:pPr algn="ctr"/>
            <a:r>
              <a:rPr lang="es-AR" dirty="0">
                <a:solidFill>
                  <a:srgbClr val="FFFF00"/>
                </a:solidFill>
                <a:sym typeface="Symbol" panose="05050102010706020507" pitchFamily="18" charset="2"/>
              </a:rPr>
              <a:t>Vía independiente testosterona por:</a:t>
            </a:r>
          </a:p>
          <a:p>
            <a:pPr algn="ctr"/>
            <a:r>
              <a:rPr lang="es-AR" dirty="0">
                <a:solidFill>
                  <a:srgbClr val="FFFF00"/>
                </a:solidFill>
                <a:sym typeface="Symbol" panose="05050102010706020507" pitchFamily="18" charset="2"/>
              </a:rPr>
              <a:t>1- Cascada de las </a:t>
            </a:r>
            <a:r>
              <a:rPr lang="es-AR" dirty="0" err="1">
                <a:solidFill>
                  <a:srgbClr val="FFFF00"/>
                </a:solidFill>
                <a:sym typeface="Symbol" panose="05050102010706020507" pitchFamily="18" charset="2"/>
              </a:rPr>
              <a:t>Kinasas</a:t>
            </a:r>
            <a:endParaRPr lang="es-AR" dirty="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algn="ctr"/>
            <a:r>
              <a:rPr lang="es-AR" dirty="0">
                <a:solidFill>
                  <a:srgbClr val="FFFF00"/>
                </a:solidFill>
                <a:sym typeface="Symbol" panose="05050102010706020507" pitchFamily="18" charset="2"/>
              </a:rPr>
              <a:t>2- Chaperonas </a:t>
            </a:r>
            <a:r>
              <a:rPr lang="es-AR" dirty="0" err="1">
                <a:solidFill>
                  <a:srgbClr val="FFFF00"/>
                </a:solidFill>
                <a:sym typeface="Symbol" panose="05050102010706020507" pitchFamily="18" charset="2"/>
              </a:rPr>
              <a:t>Heat</a:t>
            </a:r>
            <a:r>
              <a:rPr lang="es-AR" dirty="0">
                <a:solidFill>
                  <a:srgbClr val="FFFF00"/>
                </a:solidFill>
                <a:sym typeface="Symbol" panose="05050102010706020507" pitchFamily="18" charset="2"/>
              </a:rPr>
              <a:t> Shock </a:t>
            </a:r>
            <a:r>
              <a:rPr lang="es-AR" dirty="0" err="1">
                <a:solidFill>
                  <a:srgbClr val="FFFF00"/>
                </a:solidFill>
                <a:sym typeface="Symbol" panose="05050102010706020507" pitchFamily="18" charset="2"/>
              </a:rPr>
              <a:t>Proteins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525661-233D-4391-8409-CB26685F6341}"/>
              </a:ext>
            </a:extLst>
          </p:cNvPr>
          <p:cNvSpPr/>
          <p:nvPr/>
        </p:nvSpPr>
        <p:spPr>
          <a:xfrm>
            <a:off x="4532244" y="1431885"/>
            <a:ext cx="803965" cy="613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A3D9F7-CA41-4D72-8973-AB510A2EA014}"/>
              </a:ext>
            </a:extLst>
          </p:cNvPr>
          <p:cNvSpPr/>
          <p:nvPr/>
        </p:nvSpPr>
        <p:spPr>
          <a:xfrm rot="2591670">
            <a:off x="5245702" y="1042429"/>
            <a:ext cx="1453295" cy="911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Personal PM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ersonal PM" id="{8EA56DBA-BB99-480F-96F6-40BDE2958A0A}" vid="{2CA59501-4771-41A2-81ED-F9414100F0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Personal PM</Template>
  <TotalTime>878</TotalTime>
  <Words>676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Wingdings 2</vt:lpstr>
      <vt:lpstr>Theme Personal PM</vt:lpstr>
      <vt:lpstr>CURSO BIOLOGIA MOLECULAR Bases Para el Urólogo. 2018  Director: Dr. José Daniel López Laur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Stem cell (CSC)</vt:lpstr>
      <vt:lpstr>PowerPoint Presentation</vt:lpstr>
      <vt:lpstr>Conclusiones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BIOLOGIA MOLECULAR Bases Para el Urólogo. 2018 Director: Dr. José Daniel López Laur</dc:title>
  <dc:creator>Pablo Mingote</dc:creator>
  <cp:lastModifiedBy>Pablo Mingote</cp:lastModifiedBy>
  <cp:revision>61</cp:revision>
  <dcterms:created xsi:type="dcterms:W3CDTF">2018-08-25T20:00:32Z</dcterms:created>
  <dcterms:modified xsi:type="dcterms:W3CDTF">2018-09-12T21:38:27Z</dcterms:modified>
</cp:coreProperties>
</file>