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2" r:id="rId2"/>
    <p:sldId id="275" r:id="rId3"/>
    <p:sldId id="276" r:id="rId4"/>
    <p:sldId id="277" r:id="rId5"/>
    <p:sldId id="280" r:id="rId6"/>
    <p:sldId id="278" r:id="rId7"/>
    <p:sldId id="279" r:id="rId8"/>
    <p:sldId id="282" r:id="rId9"/>
    <p:sldId id="284" r:id="rId10"/>
    <p:sldId id="294" r:id="rId11"/>
    <p:sldId id="287" r:id="rId12"/>
    <p:sldId id="288" r:id="rId13"/>
    <p:sldId id="295" r:id="rId14"/>
    <p:sldId id="290" r:id="rId15"/>
    <p:sldId id="296" r:id="rId16"/>
    <p:sldId id="291" r:id="rId17"/>
    <p:sldId id="292" r:id="rId18"/>
    <p:sldId id="297" r:id="rId19"/>
    <p:sldId id="299" r:id="rId20"/>
    <p:sldId id="298" r:id="rId2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CC00"/>
    <a:srgbClr val="72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82" autoAdjust="0"/>
  </p:normalViewPr>
  <p:slideViewPr>
    <p:cSldViewPr>
      <p:cViewPr varScale="1">
        <p:scale>
          <a:sx n="75" d="100"/>
          <a:sy n="75" d="100"/>
        </p:scale>
        <p:origin x="12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1D2FE-BF93-434A-9982-4D83950FCC45}" type="datetimeFigureOut">
              <a:rPr lang="es-AR" smtClean="0"/>
              <a:pPr/>
              <a:t>08/04/2019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BD2D4-A23D-4F7A-A061-8F962588EC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16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D2D4-A23D-4F7A-A061-8F962588ECE8}" type="slidenum">
              <a:rPr lang="es-AR" smtClean="0"/>
              <a:pPr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2078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D2D4-A23D-4F7A-A061-8F962588ECE8}" type="slidenum">
              <a:rPr lang="es-AR" smtClean="0"/>
              <a:pPr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400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D2D4-A23D-4F7A-A061-8F962588ECE8}" type="slidenum">
              <a:rPr lang="es-AR" smtClean="0"/>
              <a:pPr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679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D2D4-A23D-4F7A-A061-8F962588ECE8}" type="slidenum">
              <a:rPr lang="es-AR" smtClean="0"/>
              <a:pPr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762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D2D4-A23D-4F7A-A061-8F962588ECE8}" type="slidenum">
              <a:rPr lang="es-AR" smtClean="0"/>
              <a:pPr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461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D2D4-A23D-4F7A-A061-8F962588ECE8}" type="slidenum">
              <a:rPr lang="es-AR" smtClean="0"/>
              <a:pPr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1568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D2D4-A23D-4F7A-A061-8F962588ECE8}" type="slidenum">
              <a:rPr lang="es-AR" smtClean="0"/>
              <a:pPr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197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D2D4-A23D-4F7A-A061-8F962588ECE8}" type="slidenum">
              <a:rPr lang="es-AR" smtClean="0"/>
              <a:pPr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7012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D2D4-A23D-4F7A-A061-8F962588ECE8}" type="slidenum">
              <a:rPr lang="es-AR" smtClean="0"/>
              <a:pPr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0324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D2D4-A23D-4F7A-A061-8F962588ECE8}" type="slidenum">
              <a:rPr lang="es-AR" smtClean="0"/>
              <a:pPr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444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D2D4-A23D-4F7A-A061-8F962588ECE8}" type="slidenum">
              <a:rPr lang="es-AR" smtClean="0"/>
              <a:pPr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299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4D29-01B3-42C1-B254-9BC794CAC38A}" type="datetimeFigureOut">
              <a:rPr lang="es-AR" smtClean="0"/>
              <a:pPr/>
              <a:t>08/04/2019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959D-C117-41CD-BA7E-CD255D1F89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4D29-01B3-42C1-B254-9BC794CAC38A}" type="datetimeFigureOut">
              <a:rPr lang="es-AR" smtClean="0"/>
              <a:pPr/>
              <a:t>08/04/2019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959D-C117-41CD-BA7E-CD255D1F89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4D29-01B3-42C1-B254-9BC794CAC38A}" type="datetimeFigureOut">
              <a:rPr lang="es-AR" smtClean="0"/>
              <a:pPr/>
              <a:t>08/04/2019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959D-C117-41CD-BA7E-CD255D1F89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4D29-01B3-42C1-B254-9BC794CAC38A}" type="datetimeFigureOut">
              <a:rPr lang="es-AR" smtClean="0"/>
              <a:pPr/>
              <a:t>08/04/2019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959D-C117-41CD-BA7E-CD255D1F89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4D29-01B3-42C1-B254-9BC794CAC38A}" type="datetimeFigureOut">
              <a:rPr lang="es-AR" smtClean="0"/>
              <a:pPr/>
              <a:t>08/04/2019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959D-C117-41CD-BA7E-CD255D1F89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4D29-01B3-42C1-B254-9BC794CAC38A}" type="datetimeFigureOut">
              <a:rPr lang="es-AR" smtClean="0"/>
              <a:pPr/>
              <a:t>08/04/2019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959D-C117-41CD-BA7E-CD255D1F89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4D29-01B3-42C1-B254-9BC794CAC38A}" type="datetimeFigureOut">
              <a:rPr lang="es-AR" smtClean="0"/>
              <a:pPr/>
              <a:t>08/04/2019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959D-C117-41CD-BA7E-CD255D1F89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4D29-01B3-42C1-B254-9BC794CAC38A}" type="datetimeFigureOut">
              <a:rPr lang="es-AR" smtClean="0"/>
              <a:pPr/>
              <a:t>08/04/2019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959D-C117-41CD-BA7E-CD255D1F89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4D29-01B3-42C1-B254-9BC794CAC38A}" type="datetimeFigureOut">
              <a:rPr lang="es-AR" smtClean="0"/>
              <a:pPr/>
              <a:t>08/04/2019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959D-C117-41CD-BA7E-CD255D1F89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4D29-01B3-42C1-B254-9BC794CAC38A}" type="datetimeFigureOut">
              <a:rPr lang="es-AR" smtClean="0"/>
              <a:pPr/>
              <a:t>08/04/2019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959D-C117-41CD-BA7E-CD255D1F89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4D29-01B3-42C1-B254-9BC794CAC38A}" type="datetimeFigureOut">
              <a:rPr lang="es-AR" smtClean="0"/>
              <a:pPr/>
              <a:t>08/04/2019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959D-C117-41CD-BA7E-CD255D1F89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4D29-01B3-42C1-B254-9BC794CAC38A}" type="datetimeFigureOut">
              <a:rPr lang="es-AR" smtClean="0"/>
              <a:pPr/>
              <a:t>08/04/2019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959D-C117-41CD-BA7E-CD255D1F89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4036" name="Picture 4" descr="Plantilla de PowerPoint - estructura molecular del adn, 04245, MÃ©dico â PoweredTemplate.com"/>
          <p:cNvPicPr>
            <a:picLocks noChangeAspect="1" noChangeArrowheads="1"/>
          </p:cNvPicPr>
          <p:nvPr/>
        </p:nvPicPr>
        <p:blipFill>
          <a:blip r:embed="rId2"/>
          <a:srcRect r="21135" b="2142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s-ES" sz="5800" b="1" dirty="0" smtClean="0">
                <a:latin typeface="Adobe Devanagari" pitchFamily="18" charset="0"/>
                <a:cs typeface="Adobe Devanagari" pitchFamily="18" charset="0"/>
              </a:rPr>
              <a:t>EPIGENÉTICA</a:t>
            </a:r>
            <a:endParaRPr lang="es-AR" sz="5800" b="1" dirty="0" smtClean="0">
              <a:latin typeface="Adobe Devanagari" pitchFamily="18" charset="0"/>
              <a:cs typeface="Adobe Devanagari" pitchFamily="18" charset="0"/>
            </a:endParaRPr>
          </a:p>
          <a:p>
            <a:pPr algn="ctr">
              <a:spcBef>
                <a:spcPct val="0"/>
              </a:spcBef>
            </a:pPr>
            <a:r>
              <a:rPr lang="es-AR" sz="4000" dirty="0" smtClean="0">
                <a:latin typeface="Adobe Devanagari" pitchFamily="18" charset="0"/>
                <a:cs typeface="Adobe Devanagari" pitchFamily="18" charset="0"/>
              </a:rPr>
              <a:t>SIMPOSIO INTERNACIONAL “AVANCES EN UROLOGÍA 2019”</a:t>
            </a:r>
          </a:p>
          <a:p>
            <a:pPr algn="ctr">
              <a:spcBef>
                <a:spcPct val="0"/>
              </a:spcBef>
            </a:pPr>
            <a:r>
              <a:rPr lang="es-AR" sz="4000" dirty="0" smtClean="0">
                <a:latin typeface="Adobe Devanagari" pitchFamily="18" charset="0"/>
                <a:cs typeface="Adobe Devanagari" pitchFamily="18" charset="0"/>
              </a:rPr>
              <a:t>CURSO BIOLOGIA TUMORAL Bases Para el Urólogo. 2019</a:t>
            </a:r>
          </a:p>
        </p:txBody>
      </p:sp>
      <p:pic>
        <p:nvPicPr>
          <p:cNvPr id="8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1900" cy="14453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857224" y="4714884"/>
            <a:ext cx="7858180" cy="10001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Devanagari" pitchFamily="18" charset="0"/>
                <a:cs typeface="Adobe Devanagari" pitchFamily="18" charset="0"/>
              </a:rPr>
              <a:t>Dra. Cintia Massillo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Devanagari" pitchFamily="18" charset="0"/>
                <a:cs typeface="Adobe Devanagari" pitchFamily="18" charset="0"/>
              </a:rPr>
              <a:t>Laboratorio de Oncología Molecular y Nuevos Blancos Terapéuticos- IBYME-CONICET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Devanagari" pitchFamily="18" charset="0"/>
                <a:cs typeface="Adobe Devanagari" pitchFamily="18" charset="0"/>
              </a:rPr>
              <a:t>cintiamassillo@gmail.com</a:t>
            </a:r>
            <a:endParaRPr kumimoji="0" lang="es-A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3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857233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es-AR" sz="4000" b="1" dirty="0" smtClean="0">
                <a:latin typeface="Adobe Devanagari" pitchFamily="18" charset="0"/>
                <a:ea typeface="+mj-ea"/>
                <a:cs typeface="Adobe Devanagari" pitchFamily="18" charset="0"/>
              </a:rPr>
              <a:t>Alteraciones en enzimas modificadoras de histonas y modificaciones de histonas en </a:t>
            </a:r>
            <a:r>
              <a:rPr lang="es-AR" sz="4000" b="1" dirty="0" err="1" smtClean="0">
                <a:latin typeface="Adobe Devanagari" pitchFamily="18" charset="0"/>
                <a:ea typeface="+mj-ea"/>
                <a:cs typeface="Adobe Devanagari" pitchFamily="18" charset="0"/>
              </a:rPr>
              <a:t>CaP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42844" y="1937388"/>
          <a:ext cx="8858312" cy="3706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6"/>
                <a:gridCol w="4071966"/>
                <a:gridCol w="2000264"/>
                <a:gridCol w="1928826"/>
              </a:tblGrid>
              <a:tr h="32546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dobe Devanagari" pitchFamily="18" charset="0"/>
                          <a:cs typeface="Adobe Devanagari" pitchFamily="18" charset="0"/>
                        </a:rPr>
                        <a:t>Gene/ Mark</a:t>
                      </a:r>
                      <a:endParaRPr lang="es-AR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Event</a:t>
                      </a:r>
                      <a:endParaRPr lang="es-AR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dobe Devanagari" pitchFamily="18" charset="0"/>
                          <a:cs typeface="Adobe Devanagari" pitchFamily="18" charset="0"/>
                        </a:rPr>
                        <a:t>Role/</a:t>
                      </a:r>
                      <a:r>
                        <a:rPr lang="es-ES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function</a:t>
                      </a:r>
                      <a:endParaRPr lang="es-AR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Refs</a:t>
                      </a:r>
                      <a:endParaRPr lang="es-AR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100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HDAC1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Upregulated</a:t>
                      </a:r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in PCa </a:t>
                      </a:r>
                      <a:r>
                        <a:rPr lang="es-E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compared</a:t>
                      </a:r>
                      <a:r>
                        <a:rPr lang="es-ES" sz="1200" baseline="0" dirty="0" smtClean="0">
                          <a:latin typeface="Adobe Devanagari" pitchFamily="18" charset="0"/>
                          <a:cs typeface="Adobe Devanagari" pitchFamily="18" charset="0"/>
                        </a:rPr>
                        <a:t> </a:t>
                      </a:r>
                      <a:r>
                        <a:rPr lang="es-ES" sz="1200" baseline="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with</a:t>
                      </a:r>
                      <a:r>
                        <a:rPr lang="es-ES" sz="1200" baseline="0" dirty="0" smtClean="0">
                          <a:latin typeface="Adobe Devanagari" pitchFamily="18" charset="0"/>
                          <a:cs typeface="Adobe Devanagari" pitchFamily="18" charset="0"/>
                        </a:rPr>
                        <a:t> BPH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Histone</a:t>
                      </a:r>
                      <a:r>
                        <a:rPr lang="es-AR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</a:t>
                      </a:r>
                      <a:r>
                        <a:rPr lang="es-AR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deacetylation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Rosenbaum</a:t>
                      </a:r>
                      <a:r>
                        <a:rPr lang="es-AR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E, et al. 2005</a:t>
                      </a:r>
                    </a:p>
                    <a:p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</a:tr>
              <a:tr h="244100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HDAC2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Upregulated</a:t>
                      </a:r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in PCa </a:t>
                      </a:r>
                      <a:r>
                        <a:rPr lang="es-E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compared</a:t>
                      </a:r>
                      <a:r>
                        <a:rPr lang="es-ES" sz="1200" baseline="0" dirty="0" smtClean="0">
                          <a:latin typeface="Adobe Devanagari" pitchFamily="18" charset="0"/>
                          <a:cs typeface="Adobe Devanagari" pitchFamily="18" charset="0"/>
                        </a:rPr>
                        <a:t> </a:t>
                      </a:r>
                      <a:r>
                        <a:rPr lang="es-ES" sz="1200" baseline="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with</a:t>
                      </a:r>
                      <a:r>
                        <a:rPr lang="es-ES" sz="1200" baseline="0" dirty="0" smtClean="0">
                          <a:latin typeface="Adobe Devanagari" pitchFamily="18" charset="0"/>
                          <a:cs typeface="Adobe Devanagari" pitchFamily="18" charset="0"/>
                        </a:rPr>
                        <a:t> BPH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Histone</a:t>
                      </a:r>
                      <a:r>
                        <a:rPr lang="es-AR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</a:t>
                      </a:r>
                      <a:r>
                        <a:rPr lang="es-AR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deacetylation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Halkidou</a:t>
                      </a:r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K,</a:t>
                      </a:r>
                      <a:r>
                        <a:rPr lang="es-ES" sz="1200" baseline="0" dirty="0" smtClean="0">
                          <a:latin typeface="Adobe Devanagari" pitchFamily="18" charset="0"/>
                          <a:cs typeface="Adobe Devanagari" pitchFamily="18" charset="0"/>
                        </a:rPr>
                        <a:t> et al. 2004</a:t>
                      </a:r>
                      <a:endParaRPr lang="es-ES" sz="1200" dirty="0" smtClean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</a:tr>
              <a:tr h="680084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EZH2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Upregulated</a:t>
                      </a:r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in metastatic hormone-refractory PCa and its increased expression in primary cancers predicts biochemical recurrence. Correlate with disease progression and higher Gleason score 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Histone</a:t>
                      </a:r>
                      <a:r>
                        <a:rPr lang="en-U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</a:t>
                      </a:r>
                      <a:r>
                        <a:rPr lang="en-U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methyltransferase</a:t>
                      </a:r>
                      <a:r>
                        <a:rPr lang="en-U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that </a:t>
                      </a:r>
                      <a:r>
                        <a:rPr lang="en-U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methylates</a:t>
                      </a:r>
                      <a:r>
                        <a:rPr lang="en-U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lysine 27 on his-tone H3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Varambally</a:t>
                      </a:r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S,  et al. 2002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Cai</a:t>
                      </a:r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C, et al. 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Yang</a:t>
                      </a:r>
                      <a:r>
                        <a:rPr lang="es-ES" sz="1200" baseline="0" dirty="0" smtClean="0">
                          <a:latin typeface="Adobe Devanagari" pitchFamily="18" charset="0"/>
                          <a:cs typeface="Adobe Devanagari" pitchFamily="18" charset="0"/>
                        </a:rPr>
                        <a:t> </a:t>
                      </a:r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Y.A et al. 2013</a:t>
                      </a:r>
                    </a:p>
                  </a:txBody>
                  <a:tcPr/>
                </a:tc>
              </a:tr>
              <a:tr h="511498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H3K42Me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Elevated H3K4 </a:t>
                      </a:r>
                      <a:r>
                        <a:rPr lang="en-U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dimethylation</a:t>
                      </a:r>
                      <a:r>
                        <a:rPr lang="en-U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correlates with Gleason score and is associated with increased relapse risk 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Silente </a:t>
                      </a:r>
                      <a:r>
                        <a:rPr lang="es-E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chromatin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Bianco-</a:t>
                      </a:r>
                      <a:r>
                        <a:rPr lang="es-E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Miotto</a:t>
                      </a:r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,</a:t>
                      </a:r>
                      <a:r>
                        <a:rPr lang="es-ES" sz="1200" baseline="0" dirty="0" smtClean="0">
                          <a:latin typeface="Adobe Devanagari" pitchFamily="18" charset="0"/>
                          <a:cs typeface="Adobe Devanagari" pitchFamily="18" charset="0"/>
                        </a:rPr>
                        <a:t> T, et al. 2010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Cang</a:t>
                      </a:r>
                      <a:r>
                        <a:rPr lang="es-ES" sz="1200" baseline="0" dirty="0" smtClean="0">
                          <a:latin typeface="Adobe Devanagari" pitchFamily="18" charset="0"/>
                          <a:cs typeface="Adobe Devanagari" pitchFamily="18" charset="0"/>
                        </a:rPr>
                        <a:t> S, et al. 2009</a:t>
                      </a:r>
                      <a:endParaRPr lang="es-ES" sz="1200" dirty="0" smtClean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</a:tr>
              <a:tr h="680084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H3K4Me</a:t>
                      </a:r>
                    </a:p>
                    <a:p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H3K92Me H3K93Me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Diminished in prostate tumors compared to non-tumor tissues 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Silente/ active </a:t>
                      </a:r>
                      <a:r>
                        <a:rPr lang="es-E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chromatin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Ellinger</a:t>
                      </a:r>
                      <a:r>
                        <a:rPr lang="es-ES" sz="1200" baseline="0" dirty="0" smtClean="0">
                          <a:latin typeface="Adobe Devanagari" pitchFamily="18" charset="0"/>
                          <a:cs typeface="Adobe Devanagari" pitchFamily="18" charset="0"/>
                        </a:rPr>
                        <a:t> J, et al. 2010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</a:tr>
              <a:tr h="462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H4K20Me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Reduced</a:t>
                      </a:r>
                      <a:r>
                        <a:rPr lang="es-AR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in CRPC </a:t>
                      </a:r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Active </a:t>
                      </a:r>
                      <a:r>
                        <a:rPr lang="es-E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chromatin</a:t>
                      </a:r>
                      <a:endParaRPr lang="es-AR" sz="1200" dirty="0" smtClean="0">
                        <a:latin typeface="Adobe Devanagari" pitchFamily="18" charset="0"/>
                        <a:cs typeface="Adobe Devanagari" pitchFamily="18" charset="0"/>
                      </a:endParaRPr>
                    </a:p>
                    <a:p>
                      <a:endParaRPr lang="es-AR" sz="1200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 smtClean="0">
                          <a:latin typeface="Adobe Devanagari" pitchFamily="18" charset="0"/>
                          <a:cs typeface="Adobe Devanagari" pitchFamily="18" charset="0"/>
                        </a:rPr>
                        <a:t>Behbahani</a:t>
                      </a:r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, T.E,</a:t>
                      </a:r>
                      <a:r>
                        <a:rPr lang="es-ES" sz="1200" baseline="0" dirty="0" smtClean="0">
                          <a:latin typeface="Adobe Devanagari" pitchFamily="18" charset="0"/>
                          <a:cs typeface="Adobe Devanagari" pitchFamily="18" charset="0"/>
                        </a:rPr>
                        <a:t> </a:t>
                      </a:r>
                      <a:r>
                        <a:rPr lang="es-ES" sz="1200" dirty="0" smtClean="0">
                          <a:latin typeface="Adobe Devanagari" pitchFamily="18" charset="0"/>
                          <a:cs typeface="Adobe Devanagari" pitchFamily="18" charset="0"/>
                        </a:rPr>
                        <a:t> et al.</a:t>
                      </a:r>
                      <a:r>
                        <a:rPr lang="es-ES" sz="1200" baseline="0" dirty="0" smtClean="0">
                          <a:latin typeface="Adobe Devanagari" pitchFamily="18" charset="0"/>
                          <a:cs typeface="Adobe Devanagari" pitchFamily="18" charset="0"/>
                        </a:rPr>
                        <a:t> 2012</a:t>
                      </a:r>
                      <a:endParaRPr lang="es-ES" sz="1200" dirty="0" smtClean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3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857233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¿Marcas</a:t>
            </a:r>
            <a:r>
              <a:rPr kumimoji="0" lang="es-E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 epigenéticas como diagnóstico del </a:t>
            </a:r>
            <a:r>
              <a:rPr kumimoji="0" lang="es-E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CaP</a:t>
            </a:r>
            <a:r>
              <a:rPr kumimoji="0" lang="es-E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?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sp>
        <p:nvSpPr>
          <p:cNvPr id="127" name="126 Rectángulo"/>
          <p:cNvSpPr/>
          <p:nvPr/>
        </p:nvSpPr>
        <p:spPr>
          <a:xfrm>
            <a:off x="0" y="17144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>
                <a:latin typeface="Adobe Devanagari" pitchFamily="18" charset="0"/>
                <a:cs typeface="Adobe Devanagari" pitchFamily="18" charset="0"/>
              </a:rPr>
              <a:t>La </a:t>
            </a:r>
            <a:r>
              <a:rPr lang="es-AR" b="1" dirty="0" err="1" smtClean="0">
                <a:latin typeface="Adobe Devanagari" pitchFamily="18" charset="0"/>
                <a:cs typeface="Adobe Devanagari" pitchFamily="18" charset="0"/>
              </a:rPr>
              <a:t>hipermetilación</a:t>
            </a:r>
            <a:r>
              <a:rPr lang="es-AR" b="1" dirty="0" smtClean="0">
                <a:latin typeface="Adobe Devanagari" pitchFamily="18" charset="0"/>
                <a:cs typeface="Adobe Devanagari" pitchFamily="18" charset="0"/>
              </a:rPr>
              <a:t> del ADN </a:t>
            </a:r>
            <a:r>
              <a:rPr lang="es-AR" dirty="0" smtClean="0">
                <a:latin typeface="Adobe Devanagari" pitchFamily="18" charset="0"/>
                <a:cs typeface="Adobe Devanagari" pitchFamily="18" charset="0"/>
              </a:rPr>
              <a:t>podría tener el potencial de ser un marcador </a:t>
            </a:r>
            <a:r>
              <a:rPr lang="es-AR" dirty="0" err="1" smtClean="0">
                <a:latin typeface="Adobe Devanagari" pitchFamily="18" charset="0"/>
                <a:cs typeface="Adobe Devanagari" pitchFamily="18" charset="0"/>
              </a:rPr>
              <a:t>epigenético</a:t>
            </a:r>
            <a:r>
              <a:rPr lang="es-AR" dirty="0" smtClean="0">
                <a:latin typeface="Adobe Devanagari" pitchFamily="18" charset="0"/>
                <a:cs typeface="Adobe Devanagari" pitchFamily="18" charset="0"/>
              </a:rPr>
              <a:t> de </a:t>
            </a:r>
          </a:p>
          <a:p>
            <a:pPr algn="ctr"/>
            <a:r>
              <a:rPr lang="es-AR" b="1" dirty="0" smtClean="0">
                <a:latin typeface="Adobe Devanagari" pitchFamily="18" charset="0"/>
                <a:cs typeface="Adobe Devanagari" pitchFamily="18" charset="0"/>
              </a:rPr>
              <a:t>diagnóstico</a:t>
            </a:r>
            <a:r>
              <a:rPr lang="es-AR" dirty="0" smtClean="0">
                <a:latin typeface="Adobe Devanagari" pitchFamily="18" charset="0"/>
                <a:cs typeface="Adobe Devanagari" pitchFamily="18" charset="0"/>
              </a:rPr>
              <a:t> para el </a:t>
            </a:r>
            <a:r>
              <a:rPr lang="es-AR" dirty="0" err="1" smtClean="0">
                <a:latin typeface="Adobe Devanagari" pitchFamily="18" charset="0"/>
                <a:cs typeface="Adobe Devanagari" pitchFamily="18" charset="0"/>
              </a:rPr>
              <a:t>CaP</a:t>
            </a:r>
            <a:endParaRPr lang="es-AR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30" name="129 Rectángulo"/>
          <p:cNvSpPr/>
          <p:nvPr/>
        </p:nvSpPr>
        <p:spPr>
          <a:xfrm>
            <a:off x="2571736" y="2500306"/>
            <a:ext cx="13709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En tejido tumoral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31" name="130 Rectángulo"/>
          <p:cNvSpPr/>
          <p:nvPr/>
        </p:nvSpPr>
        <p:spPr>
          <a:xfrm>
            <a:off x="4143372" y="2500306"/>
            <a:ext cx="3500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En fluidos corporales (suero, orina)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cxnSp>
        <p:nvCxnSpPr>
          <p:cNvPr id="135" name="134 Conector recto de flecha"/>
          <p:cNvCxnSpPr/>
          <p:nvPr/>
        </p:nvCxnSpPr>
        <p:spPr>
          <a:xfrm>
            <a:off x="6643702" y="2643182"/>
            <a:ext cx="500066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Rectángulo"/>
          <p:cNvSpPr/>
          <p:nvPr/>
        </p:nvSpPr>
        <p:spPr>
          <a:xfrm>
            <a:off x="7143768" y="2500306"/>
            <a:ext cx="2357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Biopsias liquidas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38" name="137 Rectángulo"/>
          <p:cNvSpPr/>
          <p:nvPr/>
        </p:nvSpPr>
        <p:spPr>
          <a:xfrm>
            <a:off x="1571604" y="3571876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Se pueden detectar con alta </a:t>
            </a:r>
            <a:r>
              <a:rPr lang="es-AR" sz="1400" dirty="0" err="1" smtClean="0">
                <a:latin typeface="Adobe Devanagari" pitchFamily="18" charset="0"/>
                <a:cs typeface="Adobe Devanagari" pitchFamily="18" charset="0"/>
              </a:rPr>
              <a:t>sensbibilidad</a:t>
            </a:r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 cualitativamente y cuantitativamente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40" name="139 Rectángulo"/>
          <p:cNvSpPr/>
          <p:nvPr/>
        </p:nvSpPr>
        <p:spPr>
          <a:xfrm>
            <a:off x="1571604" y="3929066"/>
            <a:ext cx="7000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Técnicas bien establecidas y de bajo costo (PCR)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41" name="140 Rectángulo"/>
          <p:cNvSpPr/>
          <p:nvPr/>
        </p:nvSpPr>
        <p:spPr>
          <a:xfrm>
            <a:off x="1571604" y="3214686"/>
            <a:ext cx="5214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Adobe Devanagari" pitchFamily="18" charset="0"/>
                <a:cs typeface="Adobe Devanagari" pitchFamily="18" charset="0"/>
              </a:rPr>
              <a:t>Mas frecuentes que las mutaciones génicas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cxnSp>
        <p:nvCxnSpPr>
          <p:cNvPr id="142" name="141 Conector angular"/>
          <p:cNvCxnSpPr/>
          <p:nvPr/>
        </p:nvCxnSpPr>
        <p:spPr>
          <a:xfrm>
            <a:off x="1095636" y="3357562"/>
            <a:ext cx="540000" cy="428628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31 Conector angular"/>
          <p:cNvCxnSpPr>
            <a:endCxn id="140" idx="1"/>
          </p:cNvCxnSpPr>
          <p:nvPr/>
        </p:nvCxnSpPr>
        <p:spPr>
          <a:xfrm rot="16200000" flipH="1">
            <a:off x="815998" y="3327349"/>
            <a:ext cx="868270" cy="642941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149 Conector angular"/>
          <p:cNvCxnSpPr/>
          <p:nvPr/>
        </p:nvCxnSpPr>
        <p:spPr>
          <a:xfrm>
            <a:off x="1214414" y="3357562"/>
            <a:ext cx="360000" cy="1588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151 Rectángulo"/>
          <p:cNvSpPr/>
          <p:nvPr/>
        </p:nvSpPr>
        <p:spPr>
          <a:xfrm>
            <a:off x="71406" y="4558712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err="1" smtClean="0">
                <a:latin typeface="Adobe Devanagari"/>
              </a:rPr>
              <a:t>GSTpi</a:t>
            </a:r>
            <a:r>
              <a:rPr lang="en-US" b="1" i="1" u="sng" dirty="0" smtClean="0">
                <a:latin typeface="Adobe Devanagari"/>
              </a:rPr>
              <a:t> </a:t>
            </a:r>
            <a:endParaRPr lang="es-AR" b="1" u="sng" dirty="0">
              <a:latin typeface="Adobe Devanagari"/>
            </a:endParaRPr>
          </a:p>
        </p:txBody>
      </p:sp>
      <p:sp>
        <p:nvSpPr>
          <p:cNvPr id="153" name="152 Rectángulo"/>
          <p:cNvSpPr/>
          <p:nvPr/>
        </p:nvSpPr>
        <p:spPr>
          <a:xfrm>
            <a:off x="1195365" y="4590643"/>
            <a:ext cx="2357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Específico de </a:t>
            </a:r>
            <a:r>
              <a:rPr lang="es-AR" sz="1400" dirty="0" err="1" smtClean="0">
                <a:latin typeface="Adobe Devanagari" pitchFamily="18" charset="0"/>
                <a:cs typeface="Adobe Devanagari" pitchFamily="18" charset="0"/>
              </a:rPr>
              <a:t>CaP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54" name="153 Rectángulo"/>
          <p:cNvSpPr/>
          <p:nvPr/>
        </p:nvSpPr>
        <p:spPr>
          <a:xfrm>
            <a:off x="1195365" y="5019271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err="1" smtClean="0">
                <a:latin typeface="Adobe Devanagari" pitchFamily="18" charset="0"/>
                <a:cs typeface="Adobe Devanagari" pitchFamily="18" charset="0"/>
              </a:rPr>
              <a:t>Hipermetilado</a:t>
            </a:r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 en los tumores en el 90 % de los pacientes con CaP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195365" y="5587386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err="1" smtClean="0">
                <a:latin typeface="Adobe Devanagari" pitchFamily="18" charset="0"/>
                <a:cs typeface="Adobe Devanagari" pitchFamily="18" charset="0"/>
              </a:rPr>
              <a:t>Hipermetilado</a:t>
            </a:r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 en el suero del 72 % de los pacientes con CaP</a:t>
            </a:r>
          </a:p>
        </p:txBody>
      </p:sp>
      <p:sp>
        <p:nvSpPr>
          <p:cNvPr id="137" name="136 Rectángulo"/>
          <p:cNvSpPr/>
          <p:nvPr/>
        </p:nvSpPr>
        <p:spPr>
          <a:xfrm>
            <a:off x="71406" y="3143248"/>
            <a:ext cx="10001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s-AR" dirty="0" smtClean="0">
                <a:latin typeface="Adobe Devanagari" pitchFamily="18" charset="0"/>
                <a:cs typeface="Adobe Devanagari" pitchFamily="18" charset="0"/>
              </a:rPr>
              <a:t>Ventajas</a:t>
            </a:r>
            <a:endParaRPr lang="es-AR" dirty="0">
              <a:latin typeface="Adobe Devanagari" pitchFamily="18" charset="0"/>
              <a:cs typeface="Adobe Devanagari" pitchFamily="18" charset="0"/>
            </a:endParaRPr>
          </a:p>
        </p:txBody>
      </p:sp>
      <p:cxnSp>
        <p:nvCxnSpPr>
          <p:cNvPr id="35" name="34 Conector angular"/>
          <p:cNvCxnSpPr/>
          <p:nvPr/>
        </p:nvCxnSpPr>
        <p:spPr>
          <a:xfrm>
            <a:off x="857224" y="4783580"/>
            <a:ext cx="360000" cy="1588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/>
          <p:nvPr/>
        </p:nvCxnSpPr>
        <p:spPr>
          <a:xfrm rot="16200000" flipH="1">
            <a:off x="776923" y="4869822"/>
            <a:ext cx="419922" cy="402196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5 Conector angular"/>
          <p:cNvCxnSpPr/>
          <p:nvPr/>
        </p:nvCxnSpPr>
        <p:spPr>
          <a:xfrm rot="16200000" flipH="1">
            <a:off x="776923" y="5374241"/>
            <a:ext cx="419922" cy="402196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5 Conector angular"/>
          <p:cNvCxnSpPr/>
          <p:nvPr/>
        </p:nvCxnSpPr>
        <p:spPr>
          <a:xfrm rot="16200000" flipH="1">
            <a:off x="776923" y="5874307"/>
            <a:ext cx="419922" cy="402196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1195365" y="6119336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solidFill>
                  <a:srgbClr val="212121"/>
                </a:solidFill>
                <a:latin typeface="Adobe Devanagari"/>
                <a:cs typeface="Arial" pitchFamily="34" charset="0"/>
              </a:rPr>
              <a:t>Hipermetilado</a:t>
            </a:r>
            <a:r>
              <a:rPr lang="es-ES" sz="1400" dirty="0" smtClean="0">
                <a:solidFill>
                  <a:srgbClr val="212121"/>
                </a:solidFill>
                <a:latin typeface="Adobe Devanagari"/>
                <a:cs typeface="Arial" pitchFamily="34" charset="0"/>
              </a:rPr>
              <a:t> en el 78% de los pacientes con CaP localmente invasivo  avanzado</a:t>
            </a:r>
            <a:r>
              <a:rPr lang="es-ES" sz="1400" dirty="0" smtClean="0">
                <a:latin typeface="Adobe Devanagari"/>
                <a:cs typeface="Arial" pitchFamily="34" charset="0"/>
              </a:rPr>
              <a:t> 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6357950" y="4558712"/>
            <a:ext cx="2315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latin typeface="Adobe Devanagari"/>
              </a:rPr>
              <a:t>GSTM1, GMT, p16, ARF</a:t>
            </a:r>
            <a:endParaRPr lang="es-AR" b="1" u="sng" dirty="0">
              <a:latin typeface="Adobe Devanagari"/>
            </a:endParaRPr>
          </a:p>
        </p:txBody>
      </p:sp>
      <p:cxnSp>
        <p:nvCxnSpPr>
          <p:cNvPr id="44" name="43 Conector angular"/>
          <p:cNvCxnSpPr/>
          <p:nvPr/>
        </p:nvCxnSpPr>
        <p:spPr>
          <a:xfrm rot="5400000">
            <a:off x="7320163" y="5038120"/>
            <a:ext cx="360000" cy="1588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6393669" y="5220866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Orina, en pacientes con enfermedad en etapa temprana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cxnSp>
        <p:nvCxnSpPr>
          <p:cNvPr id="46" name="45 Conector angular"/>
          <p:cNvCxnSpPr/>
          <p:nvPr/>
        </p:nvCxnSpPr>
        <p:spPr>
          <a:xfrm rot="5400000">
            <a:off x="7320163" y="5895376"/>
            <a:ext cx="360000" cy="1588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Rectángulo"/>
          <p:cNvSpPr/>
          <p:nvPr/>
        </p:nvSpPr>
        <p:spPr>
          <a:xfrm>
            <a:off x="6393669" y="6049052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87% de los casos de CaP con 100% especificidad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cxnSp>
        <p:nvCxnSpPr>
          <p:cNvPr id="47" name="46 Conector recto de flecha"/>
          <p:cNvCxnSpPr/>
          <p:nvPr/>
        </p:nvCxnSpPr>
        <p:spPr>
          <a:xfrm rot="10800000" flipV="1">
            <a:off x="3643306" y="2233604"/>
            <a:ext cx="357190" cy="28575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>
            <a:off x="4000496" y="2233604"/>
            <a:ext cx="357190" cy="28575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30" grpId="0"/>
      <p:bldP spid="131" grpId="0"/>
      <p:bldP spid="136" grpId="0"/>
      <p:bldP spid="138" grpId="0"/>
      <p:bldP spid="140" grpId="0"/>
      <p:bldP spid="141" grpId="0"/>
      <p:bldP spid="152" grpId="0"/>
      <p:bldP spid="153" grpId="0"/>
      <p:bldP spid="154" grpId="0"/>
      <p:bldP spid="24" grpId="0"/>
      <p:bldP spid="137" grpId="0" animBg="1"/>
      <p:bldP spid="41" grpId="0"/>
      <p:bldP spid="42" grpId="0"/>
      <p:bldP spid="45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3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857233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¿Marcas</a:t>
            </a:r>
            <a:r>
              <a:rPr kumimoji="0" lang="es-E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 epigenéticas como marcadores pronóstico del CaP?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17144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>
                <a:latin typeface="Adobe Devanagari" pitchFamily="18" charset="0"/>
                <a:cs typeface="Adobe Devanagari" pitchFamily="18" charset="0"/>
              </a:rPr>
              <a:t>La </a:t>
            </a:r>
            <a:r>
              <a:rPr lang="es-AR" b="1" dirty="0" err="1" smtClean="0">
                <a:latin typeface="Adobe Devanagari" pitchFamily="18" charset="0"/>
                <a:cs typeface="Adobe Devanagari" pitchFamily="18" charset="0"/>
              </a:rPr>
              <a:t>hipermetilación</a:t>
            </a:r>
            <a:r>
              <a:rPr lang="es-AR" b="1" dirty="0" smtClean="0">
                <a:latin typeface="Adobe Devanagari" pitchFamily="18" charset="0"/>
                <a:cs typeface="Adobe Devanagari" pitchFamily="18" charset="0"/>
              </a:rPr>
              <a:t> del ADN y las modificaciones de histonas </a:t>
            </a:r>
            <a:r>
              <a:rPr lang="es-AR" dirty="0" smtClean="0">
                <a:latin typeface="Adobe Devanagari" pitchFamily="18" charset="0"/>
                <a:cs typeface="Adobe Devanagari" pitchFamily="18" charset="0"/>
              </a:rPr>
              <a:t>podrían tener el potencial de ser marcadores </a:t>
            </a:r>
            <a:r>
              <a:rPr lang="es-AR" dirty="0" err="1" smtClean="0">
                <a:latin typeface="Adobe Devanagari" pitchFamily="18" charset="0"/>
                <a:cs typeface="Adobe Devanagari" pitchFamily="18" charset="0"/>
              </a:rPr>
              <a:t>epigenéticos</a:t>
            </a:r>
            <a:r>
              <a:rPr lang="es-AR" dirty="0" smtClean="0">
                <a:latin typeface="Adobe Devanagari" pitchFamily="18" charset="0"/>
                <a:cs typeface="Adobe Devanagari" pitchFamily="18" charset="0"/>
              </a:rPr>
              <a:t> para el </a:t>
            </a:r>
            <a:r>
              <a:rPr lang="es-AR" b="1" dirty="0" smtClean="0">
                <a:latin typeface="Adobe Devanagari" pitchFamily="18" charset="0"/>
                <a:cs typeface="Adobe Devanagari" pitchFamily="18" charset="0"/>
              </a:rPr>
              <a:t>pronóstico</a:t>
            </a:r>
            <a:r>
              <a:rPr lang="es-AR" dirty="0" smtClean="0">
                <a:latin typeface="Adobe Devanagari" pitchFamily="18" charset="0"/>
                <a:cs typeface="Adobe Devanagari" pitchFamily="18" charset="0"/>
              </a:rPr>
              <a:t> para el </a:t>
            </a:r>
            <a:r>
              <a:rPr lang="es-AR" dirty="0" err="1" smtClean="0">
                <a:latin typeface="Adobe Devanagari" pitchFamily="18" charset="0"/>
                <a:cs typeface="Adobe Devanagari" pitchFamily="18" charset="0"/>
              </a:rPr>
              <a:t>CaP</a:t>
            </a:r>
            <a:endParaRPr lang="es-AR" dirty="0">
              <a:latin typeface="Adobe Devanagari" pitchFamily="18" charset="0"/>
              <a:cs typeface="Adobe Devanagari" pitchFamily="18" charset="0"/>
            </a:endParaRPr>
          </a:p>
        </p:txBody>
      </p:sp>
      <p:cxnSp>
        <p:nvCxnSpPr>
          <p:cNvPr id="9" name="8 Conector angular"/>
          <p:cNvCxnSpPr/>
          <p:nvPr/>
        </p:nvCxnSpPr>
        <p:spPr>
          <a:xfrm>
            <a:off x="2576154" y="2643182"/>
            <a:ext cx="504000" cy="1588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3008716" y="2428868"/>
            <a:ext cx="614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Se detecta en el 40% de los aspirados preoperatorios de médula ósea en pacientes con </a:t>
            </a:r>
            <a:r>
              <a:rPr lang="es-AR" sz="1400" dirty="0" err="1" smtClean="0">
                <a:latin typeface="Adobe Devanagari" pitchFamily="18" charset="0"/>
                <a:cs typeface="Adobe Devanagari" pitchFamily="18" charset="0"/>
              </a:rPr>
              <a:t>CaP</a:t>
            </a:r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 avanzado y en el 90% de los pacientes con </a:t>
            </a:r>
            <a:r>
              <a:rPr lang="es-AR" sz="1400" dirty="0" err="1" smtClean="0">
                <a:latin typeface="Adobe Devanagari" pitchFamily="18" charset="0"/>
                <a:cs typeface="Adobe Devanagari" pitchFamily="18" charset="0"/>
              </a:rPr>
              <a:t>CaP</a:t>
            </a:r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 con compromiso de ganglios linfáticos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1406" y="3857628"/>
            <a:ext cx="2484000" cy="646331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Adobe Devanagari"/>
              </a:rPr>
              <a:t>Hipermetilación</a:t>
            </a:r>
            <a:r>
              <a:rPr lang="en-US" b="1" i="1" dirty="0" smtClean="0">
                <a:latin typeface="Adobe Devanagari"/>
              </a:rPr>
              <a:t> de </a:t>
            </a:r>
            <a:r>
              <a:rPr lang="en-US" b="1" i="1" u="sng" dirty="0" smtClean="0">
                <a:latin typeface="Adobe Devanagari"/>
              </a:rPr>
              <a:t>RASSF1A, GSTP1, RAR</a:t>
            </a:r>
            <a:endParaRPr lang="es-AR" b="1" u="sng" dirty="0">
              <a:latin typeface="Adobe Devanagari"/>
            </a:endParaRPr>
          </a:p>
        </p:txBody>
      </p:sp>
      <p:cxnSp>
        <p:nvCxnSpPr>
          <p:cNvPr id="12" name="131 Conector angular"/>
          <p:cNvCxnSpPr/>
          <p:nvPr/>
        </p:nvCxnSpPr>
        <p:spPr>
          <a:xfrm rot="16200000" flipH="1">
            <a:off x="2359703" y="2939296"/>
            <a:ext cx="869398" cy="571504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3008716" y="2978347"/>
            <a:ext cx="6143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Adobe Devanagari" pitchFamily="18" charset="0"/>
                <a:cs typeface="Adobe Devanagari" pitchFamily="18" charset="0"/>
              </a:rPr>
              <a:t>PSA recurrence </a:t>
            </a:r>
            <a:r>
              <a:rPr lang="en-US" sz="1400" dirty="0" smtClean="0">
                <a:latin typeface="Adobe Devanagari" pitchFamily="18" charset="0"/>
                <a:cs typeface="Adobe Devanagari" pitchFamily="18" charset="0"/>
              </a:rPr>
              <a:t>en </a:t>
            </a:r>
            <a:r>
              <a:rPr lang="en-US" sz="1400" dirty="0" err="1" smtClean="0">
                <a:latin typeface="Adobe Devanagari" pitchFamily="18" charset="0"/>
                <a:cs typeface="Adobe Devanagari" pitchFamily="18" charset="0"/>
              </a:rPr>
              <a:t>pacientes</a:t>
            </a:r>
            <a:r>
              <a:rPr lang="en-US" sz="1400" dirty="0" smtClean="0">
                <a:latin typeface="Adobe Devanagari" pitchFamily="18" charset="0"/>
                <a:cs typeface="Adobe Devanagari" pitchFamily="18" charset="0"/>
              </a:rPr>
              <a:t> con </a:t>
            </a:r>
            <a:r>
              <a:rPr lang="en-US" sz="1400" dirty="0" err="1" smtClean="0">
                <a:latin typeface="Adobe Devanagari" pitchFamily="18" charset="0"/>
                <a:cs typeface="Adobe Devanagari" pitchFamily="18" charset="0"/>
              </a:rPr>
              <a:t>CaP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008716" y="3290415"/>
            <a:ext cx="600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La combinación de la </a:t>
            </a:r>
            <a:r>
              <a:rPr lang="es-AR" sz="1400" dirty="0" err="1" smtClean="0">
                <a:latin typeface="Adobe Devanagari" pitchFamily="18" charset="0"/>
                <a:cs typeface="Adobe Devanagari" pitchFamily="18" charset="0"/>
              </a:rPr>
              <a:t>hipermetilación</a:t>
            </a:r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 de los genes </a:t>
            </a:r>
            <a:r>
              <a:rPr lang="es-AR" sz="1400" dirty="0" err="1" smtClean="0">
                <a:latin typeface="Adobe Devanagari" pitchFamily="18" charset="0"/>
                <a:cs typeface="Adobe Devanagari" pitchFamily="18" charset="0"/>
              </a:rPr>
              <a:t>GSTpi</a:t>
            </a:r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, APC y PTGS2 correlaciona con variables clínicas o patológicas como el grado de </a:t>
            </a:r>
            <a:r>
              <a:rPr lang="es-AR" sz="1400" dirty="0" err="1" smtClean="0">
                <a:latin typeface="Adobe Devanagari" pitchFamily="18" charset="0"/>
                <a:cs typeface="Adobe Devanagari" pitchFamily="18" charset="0"/>
              </a:rPr>
              <a:t>Gleason</a:t>
            </a:r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 con 71.1% a 96.2% de sensibilidad y 92.9% a 100% de especificidad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008715" y="4735722"/>
            <a:ext cx="5919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Útil en estatificación molecular y en la predicción de la progresión de la enfermedad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1406" y="4572008"/>
            <a:ext cx="2484000" cy="646331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Adobe Devanagari"/>
              </a:rPr>
              <a:t>Hipermetilación</a:t>
            </a:r>
            <a:r>
              <a:rPr lang="en-US" b="1" i="1" dirty="0" smtClean="0">
                <a:latin typeface="Adobe Devanagari"/>
              </a:rPr>
              <a:t> de </a:t>
            </a:r>
            <a:r>
              <a:rPr lang="fr-FR" b="1" i="1" u="sng" dirty="0" smtClean="0">
                <a:latin typeface="Adobe Devanagari"/>
              </a:rPr>
              <a:t>CD44, CAV1 , T1G1 y CDH1 </a:t>
            </a:r>
            <a:endParaRPr lang="es-AR" b="1" u="sng" dirty="0">
              <a:latin typeface="Adobe Devanagari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1406" y="5345684"/>
            <a:ext cx="6580648" cy="369332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s-AR" b="1" i="1" dirty="0" smtClean="0">
                <a:latin typeface="Adobe Devanagari"/>
              </a:rPr>
              <a:t>El aumento de la acetilación y metilación global de las histonas H3 y H4</a:t>
            </a:r>
            <a:endParaRPr lang="es-AR" b="1" u="sng" dirty="0">
              <a:latin typeface="Adobe Devanagari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94138" y="5764429"/>
            <a:ext cx="792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Permiten la estratificación de los pacientes con tumores de bajo grado en diferentes grupos de riesgo de recurrencia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94138" y="6191928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Son factores predictivos del resultado clínico independientemente del estadio, el PSA preoperatorio  y la invasión capsular.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cxnSp>
        <p:nvCxnSpPr>
          <p:cNvPr id="22" name="131 Conector angular"/>
          <p:cNvCxnSpPr/>
          <p:nvPr/>
        </p:nvCxnSpPr>
        <p:spPr>
          <a:xfrm>
            <a:off x="2437212" y="2714620"/>
            <a:ext cx="642942" cy="428628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3008715" y="4086230"/>
            <a:ext cx="6143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err="1" smtClean="0">
                <a:latin typeface="Adobe Devanagari" pitchFamily="18" charset="0"/>
                <a:cs typeface="Adobe Devanagari" pitchFamily="18" charset="0"/>
              </a:rPr>
              <a:t>CaP</a:t>
            </a:r>
            <a:r>
              <a:rPr lang="es-AR" sz="1400" dirty="0" smtClean="0">
                <a:latin typeface="Adobe Devanagari" pitchFamily="18" charset="0"/>
                <a:cs typeface="Adobe Devanagari" pitchFamily="18" charset="0"/>
              </a:rPr>
              <a:t> de alto grado</a:t>
            </a:r>
            <a:endParaRPr lang="es-AR" sz="14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1406" y="2500306"/>
            <a:ext cx="248337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b="1" i="1" dirty="0" err="1" smtClean="0">
                <a:latin typeface="Adobe Devanagari"/>
              </a:rPr>
              <a:t>Hipermetilación</a:t>
            </a:r>
            <a:r>
              <a:rPr lang="en-US" b="1" i="1" dirty="0" smtClean="0">
                <a:latin typeface="Adobe Devanagari"/>
              </a:rPr>
              <a:t> de </a:t>
            </a:r>
            <a:r>
              <a:rPr lang="en-US" b="1" i="1" u="sng" dirty="0" err="1" smtClean="0">
                <a:latin typeface="Adobe Devanagari"/>
              </a:rPr>
              <a:t>GSTpi</a:t>
            </a:r>
            <a:r>
              <a:rPr lang="en-US" b="1" i="1" u="sng" dirty="0" smtClean="0">
                <a:latin typeface="Adobe Devanagari"/>
              </a:rPr>
              <a:t> </a:t>
            </a:r>
            <a:endParaRPr lang="es-AR" b="1" u="sng" dirty="0">
              <a:latin typeface="Adobe Devanagari"/>
            </a:endParaRPr>
          </a:p>
        </p:txBody>
      </p:sp>
      <p:cxnSp>
        <p:nvCxnSpPr>
          <p:cNvPr id="29" name="28 Conector angular"/>
          <p:cNvCxnSpPr/>
          <p:nvPr/>
        </p:nvCxnSpPr>
        <p:spPr>
          <a:xfrm>
            <a:off x="2580088" y="4241805"/>
            <a:ext cx="504000" cy="1588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angular"/>
          <p:cNvCxnSpPr/>
          <p:nvPr/>
        </p:nvCxnSpPr>
        <p:spPr>
          <a:xfrm>
            <a:off x="2580088" y="4856172"/>
            <a:ext cx="504000" cy="1588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31 Conector angular"/>
          <p:cNvCxnSpPr>
            <a:endCxn id="18" idx="1"/>
          </p:cNvCxnSpPr>
          <p:nvPr/>
        </p:nvCxnSpPr>
        <p:spPr>
          <a:xfrm>
            <a:off x="294072" y="5715016"/>
            <a:ext cx="500066" cy="203302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131 Conector angular"/>
          <p:cNvCxnSpPr/>
          <p:nvPr/>
        </p:nvCxnSpPr>
        <p:spPr>
          <a:xfrm rot="16200000" flipH="1">
            <a:off x="366486" y="6021538"/>
            <a:ext cx="612000" cy="252000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 l="14844" t="16667" r="16015" b="17361"/>
          <a:stretch>
            <a:fillRect/>
          </a:stretch>
        </p:blipFill>
        <p:spPr bwMode="auto">
          <a:xfrm>
            <a:off x="93183" y="1714488"/>
            <a:ext cx="90508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4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0" y="785794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¿Alteraciones</a:t>
            </a:r>
            <a:r>
              <a:rPr kumimoji="0" lang="es-E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 epigenéticas como blancos </a:t>
            </a:r>
            <a:r>
              <a:rPr kumimoji="0" lang="es-E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terap</a:t>
            </a:r>
            <a:r>
              <a:rPr lang="es-ES" sz="4000" b="1" dirty="0" err="1" smtClean="0">
                <a:latin typeface="Adobe Devanagari" pitchFamily="18" charset="0"/>
                <a:ea typeface="+mj-ea"/>
                <a:cs typeface="Adobe Devanagari" pitchFamily="18" charset="0"/>
              </a:rPr>
              <a:t>éuticos</a:t>
            </a:r>
            <a:r>
              <a:rPr lang="es-ES" sz="4000" b="1" dirty="0" smtClean="0">
                <a:latin typeface="Adobe Devanagari" pitchFamily="18" charset="0"/>
                <a:ea typeface="+mj-ea"/>
                <a:cs typeface="Adobe Devanagari" pitchFamily="18" charset="0"/>
              </a:rPr>
              <a:t>?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628" y="6500834"/>
            <a:ext cx="422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Simon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J. </a:t>
            </a:r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Baumgart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and Bernard </a:t>
            </a:r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Haendler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2017</a:t>
            </a:r>
            <a:endParaRPr lang="es-AR" i="1" dirty="0">
              <a:solidFill>
                <a:schemeClr val="bg1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3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857233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¿Alteraciones</a:t>
            </a:r>
            <a:r>
              <a:rPr kumimoji="0" lang="es-E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 epigenéticas como blancos </a:t>
            </a:r>
            <a:r>
              <a:rPr kumimoji="0" lang="es-E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terap</a:t>
            </a:r>
            <a:r>
              <a:rPr lang="es-ES" sz="4000" b="1" dirty="0" err="1" smtClean="0">
                <a:latin typeface="Adobe Devanagari" pitchFamily="18" charset="0"/>
                <a:ea typeface="+mj-ea"/>
                <a:cs typeface="Adobe Devanagari" pitchFamily="18" charset="0"/>
              </a:rPr>
              <a:t>éuticos</a:t>
            </a:r>
            <a:r>
              <a:rPr lang="es-ES" sz="4000" b="1" dirty="0" smtClean="0">
                <a:latin typeface="Adobe Devanagari" pitchFamily="18" charset="0"/>
                <a:ea typeface="+mj-ea"/>
                <a:cs typeface="Adobe Devanagari" pitchFamily="18" charset="0"/>
              </a:rPr>
              <a:t>?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929454" y="6357958"/>
            <a:ext cx="2357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Sh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Koochekpour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2011 </a:t>
            </a:r>
            <a:endParaRPr lang="es-AR" i="1" dirty="0">
              <a:solidFill>
                <a:schemeClr val="bg1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/>
          <a:srcRect l="7812" t="34028" r="21875" b="8333"/>
          <a:stretch>
            <a:fillRect/>
          </a:stretch>
        </p:blipFill>
        <p:spPr bwMode="auto">
          <a:xfrm>
            <a:off x="142844" y="1714488"/>
            <a:ext cx="88307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3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857233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¿Alteraciones</a:t>
            </a:r>
            <a:r>
              <a:rPr kumimoji="0" lang="es-E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 epigenéticas como blancos </a:t>
            </a:r>
            <a:r>
              <a:rPr kumimoji="0" lang="es-E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terap</a:t>
            </a:r>
            <a:r>
              <a:rPr lang="es-ES" sz="4000" b="1" dirty="0" err="1" smtClean="0">
                <a:latin typeface="Adobe Devanagari" pitchFamily="18" charset="0"/>
                <a:ea typeface="+mj-ea"/>
                <a:cs typeface="Adobe Devanagari" pitchFamily="18" charset="0"/>
              </a:rPr>
              <a:t>éuticos</a:t>
            </a:r>
            <a:r>
              <a:rPr lang="es-ES" sz="4000" b="1" dirty="0" smtClean="0">
                <a:latin typeface="Adobe Devanagari" pitchFamily="18" charset="0"/>
                <a:ea typeface="+mj-ea"/>
                <a:cs typeface="Adobe Devanagari" pitchFamily="18" charset="0"/>
              </a:rPr>
              <a:t>?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 l="24219" t="20833" r="26562" b="33333"/>
          <a:stretch>
            <a:fillRect/>
          </a:stretch>
        </p:blipFill>
        <p:spPr bwMode="auto">
          <a:xfrm>
            <a:off x="0" y="1500174"/>
            <a:ext cx="900118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5000628" y="6500834"/>
            <a:ext cx="422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Simon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J. </a:t>
            </a:r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Baumgart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and Bernard </a:t>
            </a:r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Haendler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2017</a:t>
            </a:r>
            <a:endParaRPr lang="es-AR" i="1" dirty="0">
              <a:solidFill>
                <a:schemeClr val="bg1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3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642918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miRNAs-</a:t>
            </a:r>
            <a:r>
              <a:rPr kumimoji="0" lang="es-E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 mecanismo de </a:t>
            </a:r>
            <a:r>
              <a:rPr kumimoji="0" lang="es-E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acci</a:t>
            </a:r>
            <a:r>
              <a:rPr lang="es-ES" sz="4000" b="1" dirty="0" err="1" smtClean="0">
                <a:latin typeface="Adobe Devanagari" pitchFamily="18" charset="0"/>
                <a:ea typeface="+mj-ea"/>
                <a:cs typeface="Adobe Devanagari" pitchFamily="18" charset="0"/>
              </a:rPr>
              <a:t>ón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grpSp>
        <p:nvGrpSpPr>
          <p:cNvPr id="38" name="37 Grupo"/>
          <p:cNvGrpSpPr>
            <a:grpSpLocks noChangeAspect="1"/>
          </p:cNvGrpSpPr>
          <p:nvPr/>
        </p:nvGrpSpPr>
        <p:grpSpPr>
          <a:xfrm>
            <a:off x="1835696" y="1285860"/>
            <a:ext cx="5736700" cy="5155768"/>
            <a:chOff x="1835696" y="1077244"/>
            <a:chExt cx="6120680" cy="5500864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5"/>
            <a:srcRect l="32943" t="22461" r="23682" b="8203"/>
            <a:stretch>
              <a:fillRect/>
            </a:stretch>
          </p:blipFill>
          <p:spPr bwMode="auto">
            <a:xfrm>
              <a:off x="1835696" y="1077244"/>
              <a:ext cx="6120680" cy="550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Imagen 2"/>
            <p:cNvPicPr>
              <a:picLocks noChangeAspect="1"/>
            </p:cNvPicPr>
            <p:nvPr/>
          </p:nvPicPr>
          <p:blipFill rotWithShape="1">
            <a:blip r:embed="rId6"/>
            <a:srcRect l="33819" t="3188" r="54855" b="91411"/>
            <a:stretch/>
          </p:blipFill>
          <p:spPr>
            <a:xfrm>
              <a:off x="4006235" y="1077244"/>
              <a:ext cx="594080" cy="254605"/>
            </a:xfrm>
            <a:prstGeom prst="rect">
              <a:avLst/>
            </a:prstGeom>
          </p:spPr>
        </p:pic>
        <p:sp>
          <p:nvSpPr>
            <p:cNvPr id="9" name="CuadroTexto 3"/>
            <p:cNvSpPr txBox="1"/>
            <p:nvPr/>
          </p:nvSpPr>
          <p:spPr>
            <a:xfrm>
              <a:off x="4006235" y="1077244"/>
              <a:ext cx="594081" cy="22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/>
                <a:t>N</a:t>
              </a:r>
              <a:r>
                <a:rPr lang="es-AR" sz="800" dirty="0" smtClean="0"/>
                <a:t>úcleo</a:t>
              </a:r>
              <a:endParaRPr lang="es-AR" sz="800" dirty="0"/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 rotWithShape="1">
            <a:blip r:embed="rId5"/>
            <a:srcRect l="58824" t="24516" r="34861" b="72988"/>
            <a:stretch/>
          </p:blipFill>
          <p:spPr bwMode="auto">
            <a:xfrm>
              <a:off x="4896036" y="1105192"/>
              <a:ext cx="891121" cy="198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CuadroTexto 8"/>
            <p:cNvSpPr txBox="1"/>
            <p:nvPr/>
          </p:nvSpPr>
          <p:spPr>
            <a:xfrm>
              <a:off x="4806100" y="1077244"/>
              <a:ext cx="792108" cy="22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smtClean="0"/>
                <a:t>Citoplasma</a:t>
              </a:r>
              <a:endParaRPr lang="es-AR" sz="800" dirty="0"/>
            </a:p>
          </p:txBody>
        </p:sp>
        <p:sp>
          <p:nvSpPr>
            <p:cNvPr id="12" name="Elipse 4"/>
            <p:cNvSpPr/>
            <p:nvPr/>
          </p:nvSpPr>
          <p:spPr>
            <a:xfrm>
              <a:off x="4887819" y="2910334"/>
              <a:ext cx="579387" cy="318201"/>
            </a:xfrm>
            <a:prstGeom prst="ellipse">
              <a:avLst/>
            </a:prstGeom>
            <a:solidFill>
              <a:srgbClr val="DA86C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13" name="CuadroTexto 9"/>
            <p:cNvSpPr txBox="1"/>
            <p:nvPr/>
          </p:nvSpPr>
          <p:spPr>
            <a:xfrm>
              <a:off x="4874482" y="2950690"/>
              <a:ext cx="792108" cy="21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700" dirty="0" err="1" smtClean="0"/>
                <a:t>Exportina</a:t>
              </a:r>
              <a:r>
                <a:rPr lang="es-AR" sz="700" dirty="0" smtClean="0"/>
                <a:t> 5</a:t>
              </a:r>
              <a:endParaRPr lang="es-AR" sz="700" dirty="0"/>
            </a:p>
          </p:txBody>
        </p:sp>
        <p:sp>
          <p:nvSpPr>
            <p:cNvPr id="14" name="Rectángulo 5"/>
            <p:cNvSpPr/>
            <p:nvPr/>
          </p:nvSpPr>
          <p:spPr>
            <a:xfrm>
              <a:off x="5994262" y="2209024"/>
              <a:ext cx="495067" cy="4950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CuadroTexto 12"/>
            <p:cNvSpPr txBox="1"/>
            <p:nvPr/>
          </p:nvSpPr>
          <p:spPr>
            <a:xfrm>
              <a:off x="5999146" y="2220756"/>
              <a:ext cx="643588" cy="49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err="1" smtClean="0"/>
                <a:t>Duplex</a:t>
              </a:r>
              <a:endParaRPr lang="es-AR" sz="800" dirty="0" smtClean="0"/>
            </a:p>
            <a:p>
              <a:r>
                <a:rPr lang="es-AR" sz="800" dirty="0" err="1" smtClean="0"/>
                <a:t>miRNA</a:t>
              </a:r>
              <a:r>
                <a:rPr lang="es-AR" sz="800" dirty="0" smtClean="0"/>
                <a:t>:</a:t>
              </a:r>
            </a:p>
            <a:p>
              <a:r>
                <a:rPr lang="es-AR" sz="800" dirty="0" err="1" smtClean="0"/>
                <a:t>miRNA</a:t>
              </a:r>
              <a:r>
                <a:rPr lang="es-AR" sz="800" dirty="0" smtClean="0"/>
                <a:t>*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3827983" y="2646861"/>
              <a:ext cx="689046" cy="28187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3856249" y="2676548"/>
              <a:ext cx="990135" cy="22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err="1" smtClean="0"/>
                <a:t>Pri-miRNA</a:t>
              </a:r>
              <a:endParaRPr lang="es-AR" sz="800" dirty="0" smtClean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7012822" y="3508584"/>
              <a:ext cx="783970" cy="28187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949534" y="3548184"/>
              <a:ext cx="990135" cy="22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err="1" smtClean="0"/>
                <a:t>miRNA</a:t>
              </a:r>
              <a:r>
                <a:rPr lang="es-AR" sz="800" dirty="0"/>
                <a:t> </a:t>
              </a:r>
              <a:r>
                <a:rPr lang="es-AR" sz="800" dirty="0" smtClean="0"/>
                <a:t>maduro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4269947" y="1683787"/>
              <a:ext cx="689046" cy="28187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4283968" y="1713474"/>
              <a:ext cx="990135" cy="22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smtClean="0"/>
                <a:t>Pre-</a:t>
              </a:r>
              <a:r>
                <a:rPr lang="es-AR" sz="800" dirty="0" err="1" smtClean="0"/>
                <a:t>miRNA</a:t>
              </a:r>
              <a:endParaRPr lang="es-AR" sz="800" dirty="0" smtClean="0"/>
            </a:p>
          </p:txBody>
        </p:sp>
        <p:sp>
          <p:nvSpPr>
            <p:cNvPr id="22" name="Rectángulo 23"/>
            <p:cNvSpPr/>
            <p:nvPr/>
          </p:nvSpPr>
          <p:spPr>
            <a:xfrm>
              <a:off x="2471270" y="5172002"/>
              <a:ext cx="689046" cy="23455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3" name="CuadroTexto 24"/>
            <p:cNvSpPr txBox="1"/>
            <p:nvPr/>
          </p:nvSpPr>
          <p:spPr>
            <a:xfrm>
              <a:off x="2422811" y="5170804"/>
              <a:ext cx="990135" cy="22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smtClean="0"/>
                <a:t>Gen </a:t>
              </a:r>
              <a:r>
                <a:rPr lang="es-AR" sz="800" dirty="0" err="1" smtClean="0"/>
                <a:t>miRNA</a:t>
              </a:r>
              <a:endParaRPr lang="es-AR" sz="800" dirty="0" smtClean="0"/>
            </a:p>
          </p:txBody>
        </p:sp>
        <p:pic>
          <p:nvPicPr>
            <p:cNvPr id="24" name="Picture 7"/>
            <p:cNvPicPr>
              <a:picLocks noChangeAspect="1" noChangeArrowheads="1"/>
            </p:cNvPicPr>
            <p:nvPr/>
          </p:nvPicPr>
          <p:blipFill rotWithShape="1">
            <a:blip r:embed="rId5"/>
            <a:srcRect l="58824" t="24516" r="34861" b="72988"/>
            <a:stretch/>
          </p:blipFill>
          <p:spPr bwMode="auto">
            <a:xfrm>
              <a:off x="5356835" y="3972180"/>
              <a:ext cx="1132495" cy="379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CuadroTexto 26"/>
            <p:cNvSpPr txBox="1"/>
            <p:nvPr/>
          </p:nvSpPr>
          <p:spPr>
            <a:xfrm>
              <a:off x="5309276" y="3940293"/>
              <a:ext cx="1369972" cy="361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smtClean="0"/>
                <a:t>Ensamble </a:t>
              </a:r>
              <a:r>
                <a:rPr lang="es-AR" sz="800" dirty="0" err="1" smtClean="0"/>
                <a:t>miRISC</a:t>
              </a:r>
              <a:r>
                <a:rPr lang="es-AR" sz="800" dirty="0" smtClean="0"/>
                <a:t> asimétrico</a:t>
              </a:r>
              <a:endParaRPr lang="es-AR" sz="800" dirty="0"/>
            </a:p>
          </p:txBody>
        </p:sp>
        <p:pic>
          <p:nvPicPr>
            <p:cNvPr id="26" name="Picture 7"/>
            <p:cNvPicPr>
              <a:picLocks noChangeAspect="1" noChangeArrowheads="1"/>
            </p:cNvPicPr>
            <p:nvPr/>
          </p:nvPicPr>
          <p:blipFill rotWithShape="1">
            <a:blip r:embed="rId5"/>
            <a:srcRect l="58824" t="24516" r="34861" b="72988"/>
            <a:stretch/>
          </p:blipFill>
          <p:spPr bwMode="auto">
            <a:xfrm>
              <a:off x="5133851" y="4466715"/>
              <a:ext cx="1132495" cy="379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CuadroTexto 29"/>
            <p:cNvSpPr txBox="1"/>
            <p:nvPr/>
          </p:nvSpPr>
          <p:spPr>
            <a:xfrm>
              <a:off x="5102172" y="4466715"/>
              <a:ext cx="1369972" cy="361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smtClean="0"/>
                <a:t>Complementariedad</a:t>
              </a:r>
            </a:p>
            <a:p>
              <a:r>
                <a:rPr lang="es-AR" sz="800" dirty="0" smtClean="0"/>
                <a:t>imperfecta</a:t>
              </a:r>
              <a:endParaRPr lang="es-AR" sz="800" dirty="0"/>
            </a:p>
          </p:txBody>
        </p:sp>
        <p:pic>
          <p:nvPicPr>
            <p:cNvPr id="28" name="Picture 7"/>
            <p:cNvPicPr>
              <a:picLocks noChangeAspect="1" noChangeArrowheads="1"/>
            </p:cNvPicPr>
            <p:nvPr/>
          </p:nvPicPr>
          <p:blipFill rotWithShape="1">
            <a:blip r:embed="rId5"/>
            <a:srcRect l="58824" t="24516" r="34861" b="72988"/>
            <a:stretch/>
          </p:blipFill>
          <p:spPr bwMode="auto">
            <a:xfrm>
              <a:off x="6524333" y="4638447"/>
              <a:ext cx="1131293" cy="379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CuadroTexto 30"/>
            <p:cNvSpPr txBox="1"/>
            <p:nvPr/>
          </p:nvSpPr>
          <p:spPr>
            <a:xfrm>
              <a:off x="6472143" y="4655656"/>
              <a:ext cx="1369972" cy="361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smtClean="0"/>
                <a:t>Complementariedad</a:t>
              </a:r>
            </a:p>
            <a:p>
              <a:r>
                <a:rPr lang="es-AR" sz="800" dirty="0" smtClean="0"/>
                <a:t>perfecta</a:t>
              </a:r>
              <a:endParaRPr lang="es-AR" sz="800" dirty="0"/>
            </a:p>
          </p:txBody>
        </p:sp>
        <p:pic>
          <p:nvPicPr>
            <p:cNvPr id="30" name="Picture 7"/>
            <p:cNvPicPr>
              <a:picLocks noChangeAspect="1" noChangeArrowheads="1"/>
            </p:cNvPicPr>
            <p:nvPr/>
          </p:nvPicPr>
          <p:blipFill rotWithShape="1">
            <a:blip r:embed="rId5"/>
            <a:srcRect l="37071" t="79428" r="54509" b="15580"/>
            <a:stretch/>
          </p:blipFill>
          <p:spPr bwMode="auto">
            <a:xfrm>
              <a:off x="3572029" y="5707364"/>
              <a:ext cx="1561822" cy="396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CuadroTexto 33"/>
            <p:cNvSpPr txBox="1"/>
            <p:nvPr/>
          </p:nvSpPr>
          <p:spPr>
            <a:xfrm>
              <a:off x="3873269" y="5728878"/>
              <a:ext cx="1483566" cy="22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b="1" dirty="0" smtClean="0"/>
                <a:t>Represión </a:t>
              </a:r>
              <a:r>
                <a:rPr lang="es-AR" sz="800" b="1" dirty="0" err="1" smtClean="0"/>
                <a:t>traduccional</a:t>
              </a:r>
              <a:endParaRPr lang="es-AR" sz="800" b="1" dirty="0"/>
            </a:p>
          </p:txBody>
        </p:sp>
        <p:pic>
          <p:nvPicPr>
            <p:cNvPr id="32" name="Picture 7"/>
            <p:cNvPicPr>
              <a:picLocks noChangeAspect="1" noChangeArrowheads="1"/>
            </p:cNvPicPr>
            <p:nvPr/>
          </p:nvPicPr>
          <p:blipFill rotWithShape="1">
            <a:blip r:embed="rId5"/>
            <a:srcRect l="37071" t="79428" r="54509" b="15580"/>
            <a:stretch/>
          </p:blipFill>
          <p:spPr bwMode="auto">
            <a:xfrm>
              <a:off x="5251554" y="6313420"/>
              <a:ext cx="906102" cy="238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CuadroTexto 38"/>
            <p:cNvSpPr txBox="1"/>
            <p:nvPr/>
          </p:nvSpPr>
          <p:spPr>
            <a:xfrm>
              <a:off x="5040767" y="6303630"/>
              <a:ext cx="1483566" cy="22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b="1" dirty="0" smtClean="0"/>
                <a:t>Degradación del </a:t>
              </a:r>
              <a:r>
                <a:rPr lang="es-AR" sz="800" b="1" dirty="0" err="1" smtClean="0"/>
                <a:t>ARNm</a:t>
              </a:r>
              <a:endParaRPr lang="es-AR" sz="800" b="1" dirty="0"/>
            </a:p>
          </p:txBody>
        </p:sp>
        <p:pic>
          <p:nvPicPr>
            <p:cNvPr id="34" name="Picture 7"/>
            <p:cNvPicPr>
              <a:picLocks noChangeAspect="1" noChangeArrowheads="1"/>
            </p:cNvPicPr>
            <p:nvPr/>
          </p:nvPicPr>
          <p:blipFill rotWithShape="1">
            <a:blip r:embed="rId5"/>
            <a:srcRect l="37071" t="79428" r="54509" b="15580"/>
            <a:stretch/>
          </p:blipFill>
          <p:spPr bwMode="auto">
            <a:xfrm>
              <a:off x="7243951" y="6254401"/>
              <a:ext cx="668209" cy="28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CuadroTexto 41"/>
            <p:cNvSpPr txBox="1"/>
            <p:nvPr/>
          </p:nvSpPr>
          <p:spPr>
            <a:xfrm>
              <a:off x="7323507" y="6228174"/>
              <a:ext cx="564703" cy="29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600" dirty="0" err="1" smtClean="0"/>
                <a:t>ARNm</a:t>
              </a:r>
              <a:r>
                <a:rPr lang="es-AR" sz="600" dirty="0" smtClean="0"/>
                <a:t> target</a:t>
              </a:r>
              <a:endParaRPr lang="es-AR" sz="600" dirty="0"/>
            </a:p>
          </p:txBody>
        </p:sp>
        <p:pic>
          <p:nvPicPr>
            <p:cNvPr id="36" name="Picture 7"/>
            <p:cNvPicPr>
              <a:picLocks noChangeAspect="1" noChangeArrowheads="1"/>
            </p:cNvPicPr>
            <p:nvPr/>
          </p:nvPicPr>
          <p:blipFill rotWithShape="1">
            <a:blip r:embed="rId5"/>
            <a:srcRect l="58824" t="24516" r="34861" b="72988"/>
            <a:stretch/>
          </p:blipFill>
          <p:spPr bwMode="auto">
            <a:xfrm>
              <a:off x="6774395" y="2538933"/>
              <a:ext cx="683190" cy="20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9" name="38 Rectángulo"/>
          <p:cNvSpPr/>
          <p:nvPr/>
        </p:nvSpPr>
        <p:spPr>
          <a:xfrm>
            <a:off x="3691456" y="6528882"/>
            <a:ext cx="6524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Adaptado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de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Esquela-Kerscher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A, Slack FJ, 2006.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3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857233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miRNAs en oncología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grpSp>
        <p:nvGrpSpPr>
          <p:cNvPr id="8" name="Grupo 1"/>
          <p:cNvGrpSpPr>
            <a:grpSpLocks noChangeAspect="1"/>
          </p:cNvGrpSpPr>
          <p:nvPr/>
        </p:nvGrpSpPr>
        <p:grpSpPr>
          <a:xfrm>
            <a:off x="1766667" y="1602528"/>
            <a:ext cx="5805730" cy="4618551"/>
            <a:chOff x="1766666" y="1252768"/>
            <a:chExt cx="6409209" cy="5098628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/>
            <a:srcRect l="21449" t="14844" r="23097" b="8007"/>
            <a:stretch>
              <a:fillRect/>
            </a:stretch>
          </p:blipFill>
          <p:spPr bwMode="auto">
            <a:xfrm>
              <a:off x="1766666" y="1252768"/>
              <a:ext cx="6409209" cy="501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28826" t="14715" r="61205" b="80851"/>
            <a:stretch/>
          </p:blipFill>
          <p:spPr bwMode="auto">
            <a:xfrm>
              <a:off x="1809300" y="1351063"/>
              <a:ext cx="1152129" cy="167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CuadroTexto 9"/>
            <p:cNvSpPr txBox="1"/>
            <p:nvPr/>
          </p:nvSpPr>
          <p:spPr>
            <a:xfrm>
              <a:off x="1819275" y="1284126"/>
              <a:ext cx="1960637" cy="27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000" b="1" dirty="0" smtClean="0"/>
                <a:t>Tejido normal</a:t>
              </a:r>
              <a:endParaRPr lang="es-AR" sz="1000" b="1" dirty="0"/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28826" t="14715" r="61205" b="80851"/>
            <a:stretch/>
          </p:blipFill>
          <p:spPr bwMode="auto">
            <a:xfrm>
              <a:off x="3855713" y="1378145"/>
              <a:ext cx="1292351" cy="24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CuadroTexto 13"/>
            <p:cNvSpPr txBox="1"/>
            <p:nvPr/>
          </p:nvSpPr>
          <p:spPr>
            <a:xfrm>
              <a:off x="3902516" y="1284126"/>
              <a:ext cx="2037636" cy="27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000" b="1" dirty="0" err="1" smtClean="0"/>
                <a:t>miRNA</a:t>
              </a:r>
              <a:r>
                <a:rPr lang="es-AR" sz="1000" b="1" dirty="0" smtClean="0"/>
                <a:t> supresor tumoral</a:t>
              </a:r>
              <a:endParaRPr lang="es-AR" sz="1000" b="1" dirty="0"/>
            </a:p>
          </p:txBody>
        </p:sp>
        <p:pic>
          <p:nvPicPr>
            <p:cNvPr id="14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28826" t="14715" r="61205" b="80851"/>
            <a:stretch/>
          </p:blipFill>
          <p:spPr bwMode="auto">
            <a:xfrm>
              <a:off x="5845476" y="1266980"/>
              <a:ext cx="1894876" cy="275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uadroTexto 15"/>
            <p:cNvSpPr txBox="1"/>
            <p:nvPr/>
          </p:nvSpPr>
          <p:spPr>
            <a:xfrm>
              <a:off x="5940152" y="1284126"/>
              <a:ext cx="2235723" cy="27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000" b="1" dirty="0" err="1" smtClean="0"/>
                <a:t>OncomiR</a:t>
              </a:r>
              <a:endParaRPr lang="es-AR" sz="1000" b="1" dirty="0"/>
            </a:p>
          </p:txBody>
        </p:sp>
        <p:sp>
          <p:nvSpPr>
            <p:cNvPr id="16" name="Rectángulo 17"/>
            <p:cNvSpPr/>
            <p:nvPr/>
          </p:nvSpPr>
          <p:spPr>
            <a:xfrm>
              <a:off x="1835696" y="4615517"/>
              <a:ext cx="1512168" cy="56348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17" name="CuadroTexto 18"/>
            <p:cNvSpPr txBox="1"/>
            <p:nvPr/>
          </p:nvSpPr>
          <p:spPr>
            <a:xfrm>
              <a:off x="1766666" y="4592445"/>
              <a:ext cx="1581198" cy="64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smtClean="0"/>
                <a:t>Resultado:</a:t>
              </a:r>
            </a:p>
            <a:p>
              <a:r>
                <a:rPr lang="es-AR" sz="800" dirty="0" smtClean="0"/>
                <a:t>Tasa normal de crecimiento, proliferación, diferenciación y muerte celular</a:t>
              </a:r>
            </a:p>
          </p:txBody>
        </p:sp>
        <p:pic>
          <p:nvPicPr>
            <p:cNvPr id="18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30073" t="29990" r="66812" b="68664"/>
            <a:stretch/>
          </p:blipFill>
          <p:spPr bwMode="auto">
            <a:xfrm>
              <a:off x="2205344" y="2908952"/>
              <a:ext cx="494448" cy="12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CuadroTexto 20"/>
            <p:cNvSpPr txBox="1"/>
            <p:nvPr/>
          </p:nvSpPr>
          <p:spPr>
            <a:xfrm>
              <a:off x="2205344" y="2861309"/>
              <a:ext cx="594080" cy="23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/>
                <a:t>N</a:t>
              </a:r>
              <a:r>
                <a:rPr lang="es-AR" sz="800" dirty="0" smtClean="0"/>
                <a:t>úcleo</a:t>
              </a:r>
              <a:endParaRPr lang="es-AR" sz="800" dirty="0"/>
            </a:p>
          </p:txBody>
        </p:sp>
        <p:pic>
          <p:nvPicPr>
            <p:cNvPr id="20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22596" t="45743" r="72419" b="50932"/>
            <a:stretch/>
          </p:blipFill>
          <p:spPr bwMode="auto">
            <a:xfrm>
              <a:off x="1835696" y="3096238"/>
              <a:ext cx="5760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CuadroTexto 22"/>
            <p:cNvSpPr txBox="1"/>
            <p:nvPr/>
          </p:nvSpPr>
          <p:spPr>
            <a:xfrm>
              <a:off x="1827745" y="3139228"/>
              <a:ext cx="792108" cy="23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smtClean="0"/>
                <a:t>Citoplasma</a:t>
              </a:r>
              <a:endParaRPr lang="es-AR" sz="800" dirty="0"/>
            </a:p>
          </p:txBody>
        </p:sp>
        <p:pic>
          <p:nvPicPr>
            <p:cNvPr id="22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30073" t="29990" r="66812" b="68664"/>
            <a:stretch/>
          </p:blipFill>
          <p:spPr bwMode="auto">
            <a:xfrm>
              <a:off x="4304535" y="2908952"/>
              <a:ext cx="494448" cy="12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uadroTexto 26"/>
            <p:cNvSpPr txBox="1"/>
            <p:nvPr/>
          </p:nvSpPr>
          <p:spPr>
            <a:xfrm>
              <a:off x="4304535" y="2861309"/>
              <a:ext cx="594080" cy="23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/>
                <a:t>N</a:t>
              </a:r>
              <a:r>
                <a:rPr lang="es-AR" sz="800" dirty="0" smtClean="0"/>
                <a:t>úcleo</a:t>
              </a:r>
              <a:endParaRPr lang="es-AR" sz="800" dirty="0"/>
            </a:p>
          </p:txBody>
        </p:sp>
        <p:pic>
          <p:nvPicPr>
            <p:cNvPr id="24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22596" t="45743" r="72419" b="50932"/>
            <a:stretch/>
          </p:blipFill>
          <p:spPr bwMode="auto">
            <a:xfrm>
              <a:off x="3934887" y="3096238"/>
              <a:ext cx="5760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CuadroTexto 28"/>
            <p:cNvSpPr txBox="1"/>
            <p:nvPr/>
          </p:nvSpPr>
          <p:spPr>
            <a:xfrm>
              <a:off x="3926936" y="3139228"/>
              <a:ext cx="792108" cy="23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smtClean="0"/>
                <a:t>Citoplasma</a:t>
              </a:r>
              <a:endParaRPr lang="es-AR" sz="800" dirty="0"/>
            </a:p>
          </p:txBody>
        </p:sp>
        <p:pic>
          <p:nvPicPr>
            <p:cNvPr id="26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30073" t="29990" r="66812" b="68664"/>
            <a:stretch/>
          </p:blipFill>
          <p:spPr bwMode="auto">
            <a:xfrm>
              <a:off x="6304093" y="2908952"/>
              <a:ext cx="494448" cy="12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CuadroTexto 30"/>
            <p:cNvSpPr txBox="1"/>
            <p:nvPr/>
          </p:nvSpPr>
          <p:spPr>
            <a:xfrm>
              <a:off x="6304092" y="2861309"/>
              <a:ext cx="594080" cy="23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/>
                <a:t>N</a:t>
              </a:r>
              <a:r>
                <a:rPr lang="es-AR" sz="800" dirty="0" smtClean="0"/>
                <a:t>úcleo</a:t>
              </a:r>
              <a:endParaRPr lang="es-AR" sz="800" dirty="0"/>
            </a:p>
          </p:txBody>
        </p:sp>
        <p:pic>
          <p:nvPicPr>
            <p:cNvPr id="28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22596" t="45743" r="72419" b="50932"/>
            <a:stretch/>
          </p:blipFill>
          <p:spPr bwMode="auto">
            <a:xfrm>
              <a:off x="6012160" y="3096238"/>
              <a:ext cx="5760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CuadroTexto 32"/>
            <p:cNvSpPr txBox="1"/>
            <p:nvPr/>
          </p:nvSpPr>
          <p:spPr>
            <a:xfrm>
              <a:off x="5940152" y="3139228"/>
              <a:ext cx="792108" cy="23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smtClean="0"/>
                <a:t>Citoplasma</a:t>
              </a:r>
              <a:endParaRPr lang="es-AR" sz="800" dirty="0"/>
            </a:p>
          </p:txBody>
        </p:sp>
        <p:pic>
          <p:nvPicPr>
            <p:cNvPr id="30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22596" t="45743" r="72419" b="50932"/>
            <a:stretch/>
          </p:blipFill>
          <p:spPr bwMode="auto">
            <a:xfrm>
              <a:off x="2707066" y="3363908"/>
              <a:ext cx="576065" cy="26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CuadroTexto 35"/>
            <p:cNvSpPr txBox="1"/>
            <p:nvPr/>
          </p:nvSpPr>
          <p:spPr>
            <a:xfrm>
              <a:off x="2799371" y="3185397"/>
              <a:ext cx="792108" cy="37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err="1" smtClean="0"/>
                <a:t>miRNA</a:t>
              </a:r>
              <a:r>
                <a:rPr lang="es-AR" sz="800" dirty="0" smtClean="0"/>
                <a:t> maduro</a:t>
              </a:r>
              <a:endParaRPr lang="es-AR" sz="800" dirty="0"/>
            </a:p>
          </p:txBody>
        </p:sp>
        <p:pic>
          <p:nvPicPr>
            <p:cNvPr id="32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22596" t="45743" r="72419" b="50932"/>
            <a:stretch/>
          </p:blipFill>
          <p:spPr bwMode="auto">
            <a:xfrm>
              <a:off x="2315124" y="3630571"/>
              <a:ext cx="576065" cy="26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CuadroTexto 33"/>
            <p:cNvSpPr txBox="1"/>
            <p:nvPr/>
          </p:nvSpPr>
          <p:spPr>
            <a:xfrm>
              <a:off x="2391317" y="3635064"/>
              <a:ext cx="564703" cy="305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600" dirty="0" err="1" smtClean="0"/>
                <a:t>ARNm</a:t>
              </a:r>
              <a:r>
                <a:rPr lang="es-AR" sz="600" dirty="0" smtClean="0"/>
                <a:t> target</a:t>
              </a:r>
              <a:endParaRPr lang="es-AR" sz="600" dirty="0"/>
            </a:p>
          </p:txBody>
        </p:sp>
        <p:pic>
          <p:nvPicPr>
            <p:cNvPr id="34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22596" t="45743" r="72419" b="50932"/>
            <a:stretch/>
          </p:blipFill>
          <p:spPr bwMode="auto">
            <a:xfrm>
              <a:off x="3068232" y="4303810"/>
              <a:ext cx="711680" cy="20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CuadroTexto 39"/>
            <p:cNvSpPr txBox="1"/>
            <p:nvPr/>
          </p:nvSpPr>
          <p:spPr>
            <a:xfrm>
              <a:off x="2970873" y="4239097"/>
              <a:ext cx="889468" cy="37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smtClean="0"/>
                <a:t>Bloqueo de la traducción</a:t>
              </a:r>
              <a:endParaRPr lang="es-AR" sz="800" dirty="0"/>
            </a:p>
          </p:txBody>
        </p:sp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22596" t="45743" r="72419" b="50932"/>
            <a:stretch/>
          </p:blipFill>
          <p:spPr bwMode="auto">
            <a:xfrm>
              <a:off x="4414175" y="3601068"/>
              <a:ext cx="576065" cy="26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CuadroTexto 41"/>
            <p:cNvSpPr txBox="1"/>
            <p:nvPr/>
          </p:nvSpPr>
          <p:spPr>
            <a:xfrm>
              <a:off x="4474092" y="3687082"/>
              <a:ext cx="753482" cy="20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600" dirty="0" err="1" smtClean="0"/>
                <a:t>Oncogen</a:t>
              </a:r>
              <a:endParaRPr lang="es-AR" sz="600" dirty="0"/>
            </a:p>
          </p:txBody>
        </p:sp>
        <p:pic>
          <p:nvPicPr>
            <p:cNvPr id="38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22596" t="45743" r="72419" b="50932"/>
            <a:stretch/>
          </p:blipFill>
          <p:spPr bwMode="auto">
            <a:xfrm>
              <a:off x="5474013" y="4577651"/>
              <a:ext cx="441027" cy="26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CuadroTexto 43"/>
            <p:cNvSpPr txBox="1"/>
            <p:nvPr/>
          </p:nvSpPr>
          <p:spPr>
            <a:xfrm>
              <a:off x="5410416" y="4590048"/>
              <a:ext cx="753482" cy="20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600" dirty="0" smtClean="0"/>
                <a:t>Ribosoma</a:t>
              </a:r>
              <a:endParaRPr lang="es-AR" sz="600" dirty="0"/>
            </a:p>
          </p:txBody>
        </p:sp>
        <p:pic>
          <p:nvPicPr>
            <p:cNvPr id="40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22596" t="45743" r="72419" b="50932"/>
            <a:stretch/>
          </p:blipFill>
          <p:spPr bwMode="auto">
            <a:xfrm>
              <a:off x="4045470" y="4925504"/>
              <a:ext cx="636835" cy="25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" name="CuadroTexto 45"/>
            <p:cNvSpPr txBox="1"/>
            <p:nvPr/>
          </p:nvSpPr>
          <p:spPr>
            <a:xfrm>
              <a:off x="4040594" y="4963155"/>
              <a:ext cx="753482" cy="20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600" dirty="0" err="1" smtClean="0"/>
                <a:t>Oncoproteína</a:t>
              </a:r>
              <a:endParaRPr lang="es-AR" sz="600" dirty="0"/>
            </a:p>
          </p:txBody>
        </p:sp>
        <p:sp>
          <p:nvSpPr>
            <p:cNvPr id="42" name="Rectángulo 47"/>
            <p:cNvSpPr/>
            <p:nvPr/>
          </p:nvSpPr>
          <p:spPr>
            <a:xfrm>
              <a:off x="4690586" y="4888650"/>
              <a:ext cx="552421" cy="1775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3" name="CuadroTexto 49"/>
            <p:cNvSpPr txBox="1"/>
            <p:nvPr/>
          </p:nvSpPr>
          <p:spPr>
            <a:xfrm>
              <a:off x="4655449" y="4894112"/>
              <a:ext cx="601206" cy="20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600" dirty="0" smtClean="0"/>
                <a:t>Traducción</a:t>
              </a:r>
              <a:endParaRPr lang="es-AR" sz="600" dirty="0"/>
            </a:p>
          </p:txBody>
        </p:sp>
        <p:sp>
          <p:nvSpPr>
            <p:cNvPr id="44" name="Rectángulo 51"/>
            <p:cNvSpPr/>
            <p:nvPr/>
          </p:nvSpPr>
          <p:spPr>
            <a:xfrm>
              <a:off x="3838373" y="5444799"/>
              <a:ext cx="1152519" cy="8999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5" name="CuadroTexto 52"/>
            <p:cNvSpPr txBox="1"/>
            <p:nvPr/>
          </p:nvSpPr>
          <p:spPr>
            <a:xfrm>
              <a:off x="3822353" y="5434021"/>
              <a:ext cx="1231484" cy="917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smtClean="0"/>
                <a:t>Resultado:</a:t>
              </a:r>
            </a:p>
            <a:p>
              <a:r>
                <a:rPr lang="es-AR" sz="800" dirty="0" smtClean="0"/>
                <a:t>  Formación del tumor</a:t>
              </a:r>
            </a:p>
            <a:p>
              <a:r>
                <a:rPr lang="es-AR" sz="800" dirty="0" smtClean="0"/>
                <a:t>  Proliferación</a:t>
              </a:r>
            </a:p>
            <a:p>
              <a:r>
                <a:rPr lang="es-AR" sz="800" dirty="0" smtClean="0"/>
                <a:t>  Invasión</a:t>
              </a:r>
            </a:p>
            <a:p>
              <a:r>
                <a:rPr lang="es-AR" sz="800" dirty="0" smtClean="0"/>
                <a:t>  Angiogénesis</a:t>
              </a:r>
            </a:p>
            <a:p>
              <a:r>
                <a:rPr lang="es-AR" sz="800" dirty="0" smtClean="0"/>
                <a:t>  Muerte celular</a:t>
              </a:r>
            </a:p>
          </p:txBody>
        </p:sp>
        <p:cxnSp>
          <p:nvCxnSpPr>
            <p:cNvPr id="46" name="Conector recto de flecha 55"/>
            <p:cNvCxnSpPr/>
            <p:nvPr/>
          </p:nvCxnSpPr>
          <p:spPr>
            <a:xfrm>
              <a:off x="3927153" y="5732814"/>
              <a:ext cx="0" cy="288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57"/>
            <p:cNvCxnSpPr/>
            <p:nvPr/>
          </p:nvCxnSpPr>
          <p:spPr>
            <a:xfrm flipV="1">
              <a:off x="3927153" y="6077237"/>
              <a:ext cx="0" cy="14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ángulo 58"/>
            <p:cNvSpPr/>
            <p:nvPr/>
          </p:nvSpPr>
          <p:spPr>
            <a:xfrm>
              <a:off x="5888828" y="5416593"/>
              <a:ext cx="1152519" cy="92818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9" name="CuadroTexto 59"/>
            <p:cNvSpPr txBox="1"/>
            <p:nvPr/>
          </p:nvSpPr>
          <p:spPr>
            <a:xfrm>
              <a:off x="5878040" y="5405817"/>
              <a:ext cx="1231484" cy="917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 smtClean="0"/>
                <a:t>Resultado:</a:t>
              </a:r>
            </a:p>
            <a:p>
              <a:r>
                <a:rPr lang="es-AR" sz="800" dirty="0" smtClean="0"/>
                <a:t>  Formación del tumor</a:t>
              </a:r>
            </a:p>
            <a:p>
              <a:r>
                <a:rPr lang="es-AR" sz="800" dirty="0" smtClean="0"/>
                <a:t>  Proliferación</a:t>
              </a:r>
            </a:p>
            <a:p>
              <a:r>
                <a:rPr lang="es-AR" sz="800" dirty="0" smtClean="0"/>
                <a:t>  Invasión</a:t>
              </a:r>
            </a:p>
            <a:p>
              <a:r>
                <a:rPr lang="es-AR" sz="800" dirty="0" smtClean="0"/>
                <a:t>  Angiogénesis</a:t>
              </a:r>
            </a:p>
            <a:p>
              <a:r>
                <a:rPr lang="es-AR" sz="800" dirty="0" smtClean="0"/>
                <a:t>  Muerte celular</a:t>
              </a:r>
            </a:p>
          </p:txBody>
        </p:sp>
        <p:cxnSp>
          <p:nvCxnSpPr>
            <p:cNvPr id="50" name="Conector recto de flecha 60"/>
            <p:cNvCxnSpPr/>
            <p:nvPr/>
          </p:nvCxnSpPr>
          <p:spPr>
            <a:xfrm flipV="1">
              <a:off x="5982840" y="5704609"/>
              <a:ext cx="0" cy="288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de flecha 61"/>
            <p:cNvCxnSpPr/>
            <p:nvPr/>
          </p:nvCxnSpPr>
          <p:spPr>
            <a:xfrm>
              <a:off x="5982840" y="6049032"/>
              <a:ext cx="0" cy="14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22596" t="45743" r="72419" b="50932"/>
            <a:stretch/>
          </p:blipFill>
          <p:spPr bwMode="auto">
            <a:xfrm>
              <a:off x="6458388" y="3759920"/>
              <a:ext cx="636835" cy="32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3" name="CuadroTexto 62"/>
            <p:cNvSpPr txBox="1"/>
            <p:nvPr/>
          </p:nvSpPr>
          <p:spPr>
            <a:xfrm>
              <a:off x="6372200" y="3803940"/>
              <a:ext cx="753482" cy="305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600" dirty="0" smtClean="0"/>
                <a:t>Gen supresor tumoral</a:t>
              </a:r>
              <a:endParaRPr lang="es-AR" sz="600" dirty="0"/>
            </a:p>
          </p:txBody>
        </p:sp>
        <p:pic>
          <p:nvPicPr>
            <p:cNvPr id="54" name="Picture 8"/>
            <p:cNvPicPr>
              <a:picLocks noChangeAspect="1" noChangeArrowheads="1"/>
            </p:cNvPicPr>
            <p:nvPr/>
          </p:nvPicPr>
          <p:blipFill rotWithShape="1">
            <a:blip r:embed="rId5"/>
            <a:srcRect l="70570" t="78126" r="23097" b="17441"/>
            <a:stretch/>
          </p:blipFill>
          <p:spPr bwMode="auto">
            <a:xfrm>
              <a:off x="7062670" y="5535019"/>
              <a:ext cx="731939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6" name="55 Rectángulo"/>
          <p:cNvSpPr/>
          <p:nvPr/>
        </p:nvSpPr>
        <p:spPr>
          <a:xfrm>
            <a:off x="3691456" y="6528882"/>
            <a:ext cx="6524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Adaptado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de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Esquela-Kerscher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A, Slack FJ, 2006.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2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5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857233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miRNAs en oncología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519411"/>
            <a:ext cx="4615673" cy="4624233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715140" y="6357958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Larrea et al. 2016</a:t>
            </a:r>
            <a:endParaRPr lang="es-AR" i="1" dirty="0">
              <a:solidFill>
                <a:schemeClr val="bg1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2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5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857233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miRNAs en </a:t>
            </a:r>
            <a:r>
              <a:rPr lang="es-ES" sz="4000" b="1" dirty="0" err="1" smtClean="0">
                <a:latin typeface="Adobe Devanagari" pitchFamily="18" charset="0"/>
                <a:ea typeface="+mj-ea"/>
                <a:cs typeface="Adobe Devanagari" pitchFamily="18" charset="0"/>
              </a:rPr>
              <a:t>CaP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715140" y="6357958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Massillo et al. 2018</a:t>
            </a:r>
            <a:endParaRPr lang="es-AR" i="1" dirty="0">
              <a:solidFill>
                <a:schemeClr val="bg1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14844" t="15278" r="16015" b="16666"/>
          <a:stretch>
            <a:fillRect/>
          </a:stretch>
        </p:blipFill>
        <p:spPr bwMode="auto">
          <a:xfrm>
            <a:off x="857224" y="1643050"/>
            <a:ext cx="7429552" cy="41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 l="14453" t="25000" r="39062" b="11805"/>
          <a:stretch>
            <a:fillRect/>
          </a:stretch>
        </p:blipFill>
        <p:spPr bwMode="auto">
          <a:xfrm>
            <a:off x="1643042" y="1571612"/>
            <a:ext cx="616564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6"/>
          <a:srcRect l="14844" t="24305" r="38671" b="22222"/>
          <a:stretch>
            <a:fillRect/>
          </a:stretch>
        </p:blipFill>
        <p:spPr bwMode="auto">
          <a:xfrm>
            <a:off x="1000100" y="1643029"/>
            <a:ext cx="7286708" cy="471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2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-32" y="809544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Cambios genéticos</a:t>
            </a:r>
            <a:r>
              <a:rPr kumimoji="0" lang="es-E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 en tumores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643042" y="1511861"/>
            <a:ext cx="5929354" cy="3857652"/>
            <a:chOff x="1142976" y="1262045"/>
            <a:chExt cx="5327666" cy="295277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 l="29358" t="21528" r="26172" b="50603"/>
            <a:stretch>
              <a:fillRect/>
            </a:stretch>
          </p:blipFill>
          <p:spPr bwMode="auto">
            <a:xfrm>
              <a:off x="1201666" y="1262045"/>
              <a:ext cx="5268976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/>
            <a:srcRect l="51775" t="49397" r="39784" b="34525"/>
            <a:stretch>
              <a:fillRect/>
            </a:stretch>
          </p:blipFill>
          <p:spPr bwMode="auto">
            <a:xfrm>
              <a:off x="3786182" y="3143248"/>
              <a:ext cx="100013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8 Elipse"/>
            <p:cNvSpPr/>
            <p:nvPr/>
          </p:nvSpPr>
          <p:spPr>
            <a:xfrm>
              <a:off x="1142976" y="3027920"/>
              <a:ext cx="571504" cy="5439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9 Elipse"/>
            <p:cNvSpPr/>
            <p:nvPr/>
          </p:nvSpPr>
          <p:spPr>
            <a:xfrm>
              <a:off x="1958054" y="3064495"/>
              <a:ext cx="1143008" cy="5439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10 Elipse"/>
            <p:cNvSpPr/>
            <p:nvPr/>
          </p:nvSpPr>
          <p:spPr>
            <a:xfrm>
              <a:off x="3428992" y="3057180"/>
              <a:ext cx="714380" cy="2857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11 Elipse"/>
            <p:cNvSpPr/>
            <p:nvPr/>
          </p:nvSpPr>
          <p:spPr>
            <a:xfrm>
              <a:off x="4429124" y="3069940"/>
              <a:ext cx="1071570" cy="2857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6715108" y="264318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Zdenko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Herceg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2007</a:t>
            </a:r>
            <a:endParaRPr lang="es-AR" i="1" dirty="0">
              <a:solidFill>
                <a:schemeClr val="bg1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85786" y="5357433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000" b="1" dirty="0" smtClean="0">
                <a:latin typeface="Adobe Devanagari" pitchFamily="18" charset="0"/>
                <a:cs typeface="Adobe Devanagari" pitchFamily="18" charset="0"/>
              </a:rPr>
              <a:t>Mutaciones</a:t>
            </a:r>
            <a:r>
              <a:rPr lang="es-AR" sz="2000" dirty="0" smtClean="0">
                <a:latin typeface="Adobe Devanagari" pitchFamily="18" charset="0"/>
                <a:cs typeface="Adobe Devanagari" pitchFamily="18" charset="0"/>
              </a:rPr>
              <a:t> (cambios en el numero de copias de los cromosomas, alteraciones cromosómicas, </a:t>
            </a:r>
            <a:r>
              <a:rPr lang="es-AR" sz="2000" dirty="0" err="1" smtClean="0">
                <a:latin typeface="Adobe Devanagari" pitchFamily="18" charset="0"/>
                <a:cs typeface="Adobe Devanagari" pitchFamily="18" charset="0"/>
              </a:rPr>
              <a:t>translocaciones</a:t>
            </a:r>
            <a:r>
              <a:rPr lang="es-AR" sz="20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s-AR" sz="2000" dirty="0" err="1" smtClean="0">
                <a:latin typeface="Adobe Devanagari" pitchFamily="18" charset="0"/>
                <a:cs typeface="Adobe Devanagari" pitchFamily="18" charset="0"/>
              </a:rPr>
              <a:t>deleciones</a:t>
            </a:r>
            <a:r>
              <a:rPr lang="es-AR" sz="2000" dirty="0" smtClean="0">
                <a:latin typeface="Adobe Devanagari" pitchFamily="18" charset="0"/>
                <a:cs typeface="Adobe Devanagari" pitchFamily="18" charset="0"/>
              </a:rPr>
              <a:t>, amplificaciones, mutaciones puntuales)</a:t>
            </a:r>
          </a:p>
          <a:p>
            <a:pPr>
              <a:buFont typeface="Arial" pitchFamily="34" charset="0"/>
              <a:buChar char="•"/>
            </a:pPr>
            <a:r>
              <a:rPr lang="es-AR" sz="2000" b="1" dirty="0" err="1" smtClean="0">
                <a:latin typeface="Adobe Devanagari" pitchFamily="18" charset="0"/>
                <a:cs typeface="Adobe Devanagari" pitchFamily="18" charset="0"/>
              </a:rPr>
              <a:t>Translocaciones</a:t>
            </a:r>
            <a:r>
              <a:rPr lang="es-AR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AR" sz="2000" b="1" dirty="0" smtClean="0">
                <a:latin typeface="Adobe Devanagari" pitchFamily="18" charset="0"/>
                <a:cs typeface="Adobe Devanagari" pitchFamily="18" charset="0"/>
              </a:rPr>
              <a:t>Polimorfismos</a:t>
            </a:r>
            <a:endParaRPr lang="es-AR" sz="2000" dirty="0"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4036" name="Picture 4" descr="Plantilla de PowerPoint - estructura molecular del adn, 04245, MÃ©dico â PoweredTemplate.com"/>
          <p:cNvPicPr>
            <a:picLocks noChangeAspect="1" noChangeArrowheads="1"/>
          </p:cNvPicPr>
          <p:nvPr/>
        </p:nvPicPr>
        <p:blipFill>
          <a:blip r:embed="rId2"/>
          <a:srcRect r="21135" b="2142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ES" sz="5100" b="1" dirty="0" smtClean="0">
                <a:latin typeface="Adobe Devanagari" pitchFamily="18" charset="0"/>
                <a:cs typeface="Adobe Devanagari" pitchFamily="18" charset="0"/>
              </a:rPr>
              <a:t>MUCHAS GRACIAS</a:t>
            </a:r>
            <a:endParaRPr lang="es-AR" sz="4000" dirty="0" smtClean="0"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1900" cy="14453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857224" y="4714884"/>
            <a:ext cx="7858180" cy="10001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Devanagari" pitchFamily="18" charset="0"/>
                <a:cs typeface="Adobe Devanagari" pitchFamily="18" charset="0"/>
              </a:rPr>
              <a:t>Dra. Cintia Massillo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Devanagari" pitchFamily="18" charset="0"/>
                <a:cs typeface="Adobe Devanagari" pitchFamily="18" charset="0"/>
              </a:rPr>
              <a:t>Laboratorio de Oncología Molecular y Nuevos Blancos Terapéuticos- IBYME-CONICET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Devanagari" pitchFamily="18" charset="0"/>
                <a:cs typeface="Adobe Devanagari" pitchFamily="18" charset="0"/>
              </a:rPr>
              <a:t>cintiamassillo@gmail.com</a:t>
            </a:r>
            <a:endParaRPr kumimoji="0" lang="es-A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2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785794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Mutaciones</a:t>
            </a:r>
            <a:r>
              <a:rPr kumimoji="0" lang="es-E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 genéticas en el </a:t>
            </a:r>
            <a:r>
              <a:rPr kumimoji="0" lang="es-E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CaP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31641" t="36806" r="30468" b="36111"/>
          <a:stretch>
            <a:fillRect/>
          </a:stretch>
        </p:blipFill>
        <p:spPr bwMode="auto">
          <a:xfrm>
            <a:off x="0" y="1571612"/>
            <a:ext cx="4929190" cy="198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 l="30079" t="47917" r="32421" b="20833"/>
          <a:stretch>
            <a:fillRect/>
          </a:stretch>
        </p:blipFill>
        <p:spPr bwMode="auto">
          <a:xfrm>
            <a:off x="0" y="4572008"/>
            <a:ext cx="457203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 l="31641" t="32639" r="30859" b="30555"/>
          <a:stretch>
            <a:fillRect/>
          </a:stretch>
        </p:blipFill>
        <p:spPr bwMode="auto">
          <a:xfrm>
            <a:off x="4469529" y="3491508"/>
            <a:ext cx="4674471" cy="258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104744" y="1814501"/>
            <a:ext cx="4572032" cy="25717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4572000" y="3715347"/>
            <a:ext cx="4572000" cy="21431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6929454" y="6357958"/>
            <a:ext cx="2357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Sh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Koochekpour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2011 </a:t>
            </a:r>
            <a:endParaRPr lang="es-AR" i="1" dirty="0">
              <a:solidFill>
                <a:schemeClr val="bg1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2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857233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Cambios genéticos</a:t>
            </a:r>
            <a:r>
              <a:rPr kumimoji="0" lang="es-E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 y </a:t>
            </a:r>
            <a:r>
              <a:rPr kumimoji="0" lang="es-E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epigenéticos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23437" t="21528" r="26172" b="34525"/>
          <a:stretch>
            <a:fillRect/>
          </a:stretch>
        </p:blipFill>
        <p:spPr bwMode="auto">
          <a:xfrm>
            <a:off x="357158" y="1643050"/>
            <a:ext cx="830060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786578" y="635795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Zdenko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Herceg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2007</a:t>
            </a:r>
            <a:endParaRPr lang="es-AR" i="1" dirty="0">
              <a:solidFill>
                <a:schemeClr val="bg1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Resultado de imagen para dna organization hist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79" y="1430217"/>
            <a:ext cx="5429289" cy="5316720"/>
          </a:xfrm>
          <a:prstGeom prst="rect">
            <a:avLst/>
          </a:prstGeom>
          <a:noFill/>
        </p:spPr>
      </p:pic>
      <p:pic>
        <p:nvPicPr>
          <p:cNvPr id="53252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3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785794"/>
            <a:ext cx="9144000" cy="9286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Organización</a:t>
            </a:r>
            <a:r>
              <a:rPr kumimoji="0" lang="es-E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 del DNA en el núcleo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1785918" y="2857496"/>
            <a:ext cx="5429288" cy="1571636"/>
            <a:chOff x="1785918" y="2857496"/>
            <a:chExt cx="5429288" cy="1571636"/>
          </a:xfrm>
        </p:grpSpPr>
        <p:pic>
          <p:nvPicPr>
            <p:cNvPr id="23554" name="Picture 2" descr="Core histones"/>
            <p:cNvPicPr>
              <a:picLocks noChangeAspect="1" noChangeArrowheads="1"/>
            </p:cNvPicPr>
            <p:nvPr/>
          </p:nvPicPr>
          <p:blipFill>
            <a:blip r:embed="rId5"/>
            <a:srcRect r="4999" b="64592"/>
            <a:stretch>
              <a:fillRect/>
            </a:stretch>
          </p:blipFill>
          <p:spPr bwMode="auto">
            <a:xfrm>
              <a:off x="1785918" y="2857496"/>
              <a:ext cx="5429288" cy="1571636"/>
            </a:xfrm>
            <a:prstGeom prst="rect">
              <a:avLst/>
            </a:prstGeom>
            <a:noFill/>
          </p:spPr>
        </p:pic>
        <p:sp>
          <p:nvSpPr>
            <p:cNvPr id="8" name="7 Rectángulo"/>
            <p:cNvSpPr/>
            <p:nvPr/>
          </p:nvSpPr>
          <p:spPr>
            <a:xfrm>
              <a:off x="1857356" y="2893309"/>
              <a:ext cx="42862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3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809733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Epigenética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42844" y="1571612"/>
            <a:ext cx="8858312" cy="4525963"/>
          </a:xfrm>
        </p:spPr>
        <p:txBody>
          <a:bodyPr>
            <a:normAutofit/>
          </a:bodyPr>
          <a:lstStyle/>
          <a:p>
            <a:r>
              <a:rPr lang="es-AR" sz="2000" dirty="0" smtClean="0">
                <a:latin typeface="Adobe Devanagari" pitchFamily="18" charset="0"/>
                <a:cs typeface="Adobe Devanagari" pitchFamily="18" charset="0"/>
              </a:rPr>
              <a:t>El término "epigenética" define todos los cambios hereditarios en la expresión génica y la estructura de la cromatina que no están codificados en la secuencia de DNA en sí.</a:t>
            </a:r>
            <a:endParaRPr lang="es-AR" sz="2000" dirty="0"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0" name="Picture 4" descr="Resultado de imagen para metilaciÃ³n del dna"/>
          <p:cNvPicPr>
            <a:picLocks noChangeAspect="1" noChangeArrowheads="1"/>
          </p:cNvPicPr>
          <p:nvPr/>
        </p:nvPicPr>
        <p:blipFill>
          <a:blip r:embed="rId5" cstate="print"/>
          <a:srcRect r="25602" b="41985"/>
          <a:stretch>
            <a:fillRect/>
          </a:stretch>
        </p:blipFill>
        <p:spPr bwMode="auto">
          <a:xfrm>
            <a:off x="142844" y="4929198"/>
            <a:ext cx="3000396" cy="1178293"/>
          </a:xfrm>
          <a:prstGeom prst="rect">
            <a:avLst/>
          </a:prstGeom>
          <a:noFill/>
        </p:spPr>
      </p:pic>
      <p:pic>
        <p:nvPicPr>
          <p:cNvPr id="11" name="Picture 6" descr="Resultado de imagen para histone modificati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622180"/>
            <a:ext cx="2214578" cy="2214578"/>
          </a:xfrm>
          <a:prstGeom prst="rect">
            <a:avLst/>
          </a:prstGeom>
          <a:noFill/>
        </p:spPr>
      </p:pic>
      <p:pic>
        <p:nvPicPr>
          <p:cNvPr id="12" name="Picture 8" descr="Resultado de imagen para micrornas"/>
          <p:cNvPicPr>
            <a:picLocks noChangeAspect="1" noChangeArrowheads="1"/>
          </p:cNvPicPr>
          <p:nvPr/>
        </p:nvPicPr>
        <p:blipFill>
          <a:blip r:embed="rId7"/>
          <a:srcRect b="15126"/>
          <a:stretch>
            <a:fillRect/>
          </a:stretch>
        </p:blipFill>
        <p:spPr bwMode="auto">
          <a:xfrm>
            <a:off x="5946168" y="4827266"/>
            <a:ext cx="2857520" cy="1615609"/>
          </a:xfrm>
          <a:prstGeom prst="rect">
            <a:avLst/>
          </a:prstGeom>
          <a:noFill/>
        </p:spPr>
      </p:pic>
      <p:cxnSp>
        <p:nvCxnSpPr>
          <p:cNvPr id="13" name="12 Conector recto de flecha"/>
          <p:cNvCxnSpPr>
            <a:stCxn id="16" idx="2"/>
            <a:endCxn id="7" idx="0"/>
          </p:cNvCxnSpPr>
          <p:nvPr/>
        </p:nvCxnSpPr>
        <p:spPr>
          <a:xfrm rot="5400000">
            <a:off x="2729381" y="1640424"/>
            <a:ext cx="792000" cy="2964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16" idx="2"/>
            <a:endCxn id="8" idx="0"/>
          </p:cNvCxnSpPr>
          <p:nvPr/>
        </p:nvCxnSpPr>
        <p:spPr>
          <a:xfrm rot="16200000" flipH="1">
            <a:off x="4192832" y="3141649"/>
            <a:ext cx="832972" cy="3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H="1">
            <a:off x="5703582" y="1648120"/>
            <a:ext cx="792000" cy="2964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071802" y="2357430"/>
            <a:ext cx="307183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Epigenética</a:t>
            </a:r>
            <a:endParaRPr lang="es-AR" dirty="0"/>
          </a:p>
        </p:txBody>
      </p:sp>
      <p:cxnSp>
        <p:nvCxnSpPr>
          <p:cNvPr id="17" name="16 Conector recto de flecha"/>
          <p:cNvCxnSpPr>
            <a:stCxn id="7" idx="2"/>
          </p:cNvCxnSpPr>
          <p:nvPr/>
        </p:nvCxnSpPr>
        <p:spPr>
          <a:xfrm rot="5400000">
            <a:off x="1214426" y="4357682"/>
            <a:ext cx="8572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5400000">
            <a:off x="4144178" y="4356864"/>
            <a:ext cx="8572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5400000">
            <a:off x="7142985" y="4356864"/>
            <a:ext cx="8572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42910" y="3559734"/>
            <a:ext cx="200026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Metilación del DNA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3289314" y="3559734"/>
            <a:ext cx="264320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Modificación de histonas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6500826" y="3559734"/>
            <a:ext cx="214314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ARNs</a:t>
            </a:r>
            <a:r>
              <a:rPr lang="es-ES" dirty="0" smtClean="0"/>
              <a:t> no codificantes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2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857233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Metilación del DNA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l="30860" t="19444" r="34765" b="50695"/>
          <a:stretch>
            <a:fillRect/>
          </a:stretch>
        </p:blipFill>
        <p:spPr bwMode="auto">
          <a:xfrm>
            <a:off x="1714480" y="2000240"/>
            <a:ext cx="5744944" cy="280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 l="23453" t="41667" r="25000" b="40277"/>
          <a:stretch>
            <a:fillRect/>
          </a:stretch>
        </p:blipFill>
        <p:spPr bwMode="auto">
          <a:xfrm>
            <a:off x="20306" y="1762176"/>
            <a:ext cx="906431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 l="32031" t="36806" r="31250" b="31250"/>
          <a:stretch>
            <a:fillRect/>
          </a:stretch>
        </p:blipFill>
        <p:spPr bwMode="auto">
          <a:xfrm>
            <a:off x="1571604" y="3708672"/>
            <a:ext cx="6143668" cy="300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1571604" y="4380520"/>
            <a:ext cx="4464000" cy="180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1571604" y="4793290"/>
            <a:ext cx="4464000" cy="180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1571604" y="5573700"/>
            <a:ext cx="4464000" cy="57150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1571604" y="5197460"/>
            <a:ext cx="4464000" cy="25241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7286644" y="434555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Zdenko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Herceg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2007</a:t>
            </a:r>
            <a:endParaRPr lang="es-AR" i="1" dirty="0">
              <a:solidFill>
                <a:schemeClr val="bg1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857996" y="448842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dobe Devanagari" pitchFamily="18" charset="0"/>
                <a:cs typeface="Adobe Devanagari" pitchFamily="18" charset="0"/>
              </a:rPr>
              <a:t>=</a:t>
            </a:r>
            <a:endParaRPr lang="es-AR" dirty="0"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 l="41062" t="27166" r="56801" b="68742"/>
          <a:stretch>
            <a:fillRect/>
          </a:stretch>
        </p:blipFill>
        <p:spPr bwMode="auto">
          <a:xfrm>
            <a:off x="3643306" y="4429132"/>
            <a:ext cx="357191" cy="38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4000496" y="450057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dobe Devanagari" pitchFamily="18" charset="0"/>
                <a:cs typeface="Adobe Devanagari" pitchFamily="18" charset="0"/>
              </a:rPr>
              <a:t>CH</a:t>
            </a:r>
            <a:r>
              <a:rPr lang="es-ES" baseline="-25000" dirty="0" smtClean="0">
                <a:latin typeface="Adobe Devanagari" pitchFamily="18" charset="0"/>
                <a:cs typeface="Adobe Devanagari" pitchFamily="18" charset="0"/>
              </a:rPr>
              <a:t>3</a:t>
            </a:r>
            <a:endParaRPr lang="es-AR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29454" y="6560130"/>
            <a:ext cx="2357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Sh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s-AR" i="1" dirty="0" err="1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Koochekpour</a:t>
            </a:r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2011 </a:t>
            </a:r>
            <a:endParaRPr lang="es-AR" i="1" dirty="0">
              <a:solidFill>
                <a:schemeClr val="bg1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3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785794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S" sz="4000" b="1" dirty="0" smtClean="0">
                <a:latin typeface="Adobe Devanagari" pitchFamily="18" charset="0"/>
                <a:ea typeface="+mj-ea"/>
                <a:cs typeface="Adobe Devanagari" pitchFamily="18" charset="0"/>
              </a:rPr>
              <a:t>Modificaciones de histonas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37652" t="28472" r="26562" b="22222"/>
          <a:stretch>
            <a:fillRect/>
          </a:stretch>
        </p:blipFill>
        <p:spPr bwMode="auto">
          <a:xfrm>
            <a:off x="142844" y="1714464"/>
            <a:ext cx="5715040" cy="442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6315865" y="150017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33CC"/>
                </a:solidFill>
                <a:latin typeface="Adobe Devanagari" pitchFamily="18" charset="0"/>
                <a:cs typeface="Adobe Devanagari" pitchFamily="18" charset="0"/>
              </a:rPr>
              <a:t>Acetilación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315865" y="3786190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dirty="0" smtClean="0">
                <a:solidFill>
                  <a:srgbClr val="0070C0"/>
                </a:solidFill>
                <a:latin typeface="Adobe Devanagari" pitchFamily="18" charset="0"/>
                <a:cs typeface="Adobe Devanagari" pitchFamily="18" charset="0"/>
              </a:rPr>
              <a:t>Metilación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159480" y="6343194"/>
            <a:ext cx="194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dirty="0" err="1" smtClean="0">
                <a:solidFill>
                  <a:srgbClr val="72AF2F"/>
                </a:solidFill>
                <a:latin typeface="Adobe Devanagari" pitchFamily="18" charset="0"/>
                <a:cs typeface="Adobe Devanagari" pitchFamily="18" charset="0"/>
              </a:rPr>
              <a:t>Ubiquitinación</a:t>
            </a:r>
            <a:endParaRPr lang="es-AR" sz="2400" dirty="0">
              <a:solidFill>
                <a:srgbClr val="72AF2F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rot="5400000">
            <a:off x="6695940" y="1782005"/>
            <a:ext cx="324153" cy="428628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6200000" flipH="1">
            <a:off x="7124568" y="1782005"/>
            <a:ext cx="324153" cy="428628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5715008" y="2143116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>
                <a:solidFill>
                  <a:srgbClr val="FF33CC"/>
                </a:solidFill>
                <a:latin typeface="Adobe Devanagari" pitchFamily="18" charset="0"/>
                <a:cs typeface="Adobe Devanagari" pitchFamily="18" charset="0"/>
              </a:rPr>
              <a:t>Acetilasas</a:t>
            </a:r>
            <a:endParaRPr lang="es-ES" sz="2000" dirty="0" smtClean="0">
              <a:solidFill>
                <a:srgbClr val="FF33CC"/>
              </a:solidFill>
              <a:latin typeface="Adobe Devanagari" pitchFamily="18" charset="0"/>
              <a:cs typeface="Adobe Devanagari" pitchFamily="18" charset="0"/>
            </a:endParaRPr>
          </a:p>
          <a:p>
            <a:pPr algn="ctr"/>
            <a:r>
              <a:rPr lang="es-ES" sz="2000" dirty="0" smtClean="0">
                <a:solidFill>
                  <a:srgbClr val="FF33CC"/>
                </a:solidFill>
                <a:latin typeface="Adobe Devanagari" pitchFamily="18" charset="0"/>
                <a:cs typeface="Adobe Devanagari" pitchFamily="18" charset="0"/>
              </a:rPr>
              <a:t>(HAT)</a:t>
            </a:r>
          </a:p>
          <a:p>
            <a:pPr algn="ctr"/>
            <a:r>
              <a:rPr lang="nl-NL" sz="1400" dirty="0" smtClean="0">
                <a:solidFill>
                  <a:srgbClr val="FF33CC"/>
                </a:solidFill>
                <a:latin typeface="Adobe Devanagari" pitchFamily="18" charset="0"/>
                <a:cs typeface="Adobe Devanagari" pitchFamily="18" charset="0"/>
              </a:rPr>
              <a:t>-p300</a:t>
            </a:r>
          </a:p>
          <a:p>
            <a:pPr algn="ctr"/>
            <a:r>
              <a:rPr lang="nl-NL" sz="1400" dirty="0" smtClean="0">
                <a:solidFill>
                  <a:srgbClr val="FF33CC"/>
                </a:solidFill>
                <a:latin typeface="Adobe Devanagari" pitchFamily="18" charset="0"/>
                <a:cs typeface="Adobe Devanagari" pitchFamily="18" charset="0"/>
              </a:rPr>
              <a:t>-CBP</a:t>
            </a:r>
          </a:p>
          <a:p>
            <a:pPr algn="ctr"/>
            <a:r>
              <a:rPr lang="nl-NL" sz="1400" dirty="0" smtClean="0">
                <a:solidFill>
                  <a:srgbClr val="FF33CC"/>
                </a:solidFill>
                <a:latin typeface="Adobe Devanagari" pitchFamily="18" charset="0"/>
                <a:cs typeface="Adobe Devanagari" pitchFamily="18" charset="0"/>
              </a:rPr>
              <a:t>-TIP60</a:t>
            </a:r>
          </a:p>
          <a:p>
            <a:pPr algn="ctr"/>
            <a:r>
              <a:rPr lang="nl-NL" sz="1400" dirty="0" smtClean="0">
                <a:solidFill>
                  <a:srgbClr val="FF33CC"/>
                </a:solidFill>
                <a:latin typeface="Adobe Devanagari" pitchFamily="18" charset="0"/>
                <a:cs typeface="Adobe Devanagari" pitchFamily="18" charset="0"/>
              </a:rPr>
              <a:t> -HBO1</a:t>
            </a:r>
            <a:endParaRPr lang="es-ES" sz="1400" dirty="0" smtClean="0">
              <a:solidFill>
                <a:srgbClr val="FF33CC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000892" y="2143116"/>
            <a:ext cx="15716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>
                <a:solidFill>
                  <a:srgbClr val="FF33CC"/>
                </a:solidFill>
                <a:latin typeface="Adobe Devanagari" pitchFamily="18" charset="0"/>
                <a:cs typeface="Adobe Devanagari" pitchFamily="18" charset="0"/>
              </a:rPr>
              <a:t>Deacetilasas</a:t>
            </a:r>
            <a:endParaRPr lang="es-ES" sz="2000" dirty="0" smtClean="0">
              <a:solidFill>
                <a:srgbClr val="FF33CC"/>
              </a:solidFill>
              <a:latin typeface="Adobe Devanagari" pitchFamily="18" charset="0"/>
              <a:cs typeface="Adobe Devanagari" pitchFamily="18" charset="0"/>
            </a:endParaRPr>
          </a:p>
          <a:p>
            <a:pPr algn="ctr"/>
            <a:r>
              <a:rPr lang="es-AR" sz="2000" dirty="0" smtClean="0">
                <a:solidFill>
                  <a:srgbClr val="FF33CC"/>
                </a:solidFill>
                <a:latin typeface="Adobe Devanagari" pitchFamily="18" charset="0"/>
                <a:cs typeface="Adobe Devanagari" pitchFamily="18" charset="0"/>
              </a:rPr>
              <a:t>(HDAC) </a:t>
            </a:r>
          </a:p>
          <a:p>
            <a:pPr algn="ctr"/>
            <a:r>
              <a:rPr lang="es-AR" sz="1400" dirty="0" smtClean="0">
                <a:solidFill>
                  <a:srgbClr val="FF33CC"/>
                </a:solidFill>
                <a:latin typeface="Adobe Devanagari" pitchFamily="18" charset="0"/>
                <a:cs typeface="Adobe Devanagari" pitchFamily="18" charset="0"/>
              </a:rPr>
              <a:t>-SIRT1</a:t>
            </a:r>
          </a:p>
          <a:p>
            <a:pPr algn="ctr"/>
            <a:r>
              <a:rPr lang="es-AR" sz="1400" dirty="0" smtClean="0">
                <a:solidFill>
                  <a:srgbClr val="FF33CC"/>
                </a:solidFill>
                <a:latin typeface="Adobe Devanagari" pitchFamily="18" charset="0"/>
                <a:cs typeface="Adobe Devanagari" pitchFamily="18" charset="0"/>
              </a:rPr>
              <a:t>-HDAC1 </a:t>
            </a:r>
          </a:p>
          <a:p>
            <a:pPr algn="ctr"/>
            <a:r>
              <a:rPr lang="es-AR" sz="1400" dirty="0" smtClean="0">
                <a:solidFill>
                  <a:srgbClr val="FF33CC"/>
                </a:solidFill>
                <a:latin typeface="Adobe Devanagari" pitchFamily="18" charset="0"/>
                <a:cs typeface="Adobe Devanagari" pitchFamily="18" charset="0"/>
              </a:rPr>
              <a:t>-HDAC2</a:t>
            </a:r>
            <a:endParaRPr lang="es-ES" sz="1400" dirty="0" smtClean="0">
              <a:solidFill>
                <a:srgbClr val="FF33CC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rot="5400000">
            <a:off x="6695940" y="4042108"/>
            <a:ext cx="324153" cy="42862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6200000" flipH="1">
            <a:off x="7124568" y="4042108"/>
            <a:ext cx="324153" cy="42862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5765180" y="4354701"/>
            <a:ext cx="1571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dirty="0" err="1" smtClean="0">
                <a:solidFill>
                  <a:srgbClr val="0070C0"/>
                </a:solidFill>
                <a:latin typeface="Adobe Devanagari" pitchFamily="18" charset="0"/>
                <a:cs typeface="Adobe Devanagari" pitchFamily="18" charset="0"/>
              </a:rPr>
              <a:t>Metilasas</a:t>
            </a:r>
            <a:endParaRPr lang="es-ES" sz="2000" dirty="0" smtClean="0">
              <a:solidFill>
                <a:srgbClr val="0070C0"/>
              </a:solidFill>
              <a:latin typeface="Adobe Devanagari" pitchFamily="18" charset="0"/>
              <a:cs typeface="Adobe Devanagari" pitchFamily="18" charset="0"/>
            </a:endParaRPr>
          </a:p>
          <a:p>
            <a:pPr lvl="0" algn="ctr"/>
            <a:r>
              <a:rPr lang="es-ES" sz="2000" dirty="0" smtClean="0">
                <a:solidFill>
                  <a:srgbClr val="0070C0"/>
                </a:solidFill>
                <a:latin typeface="Adobe Devanagari" pitchFamily="18" charset="0"/>
                <a:cs typeface="Adobe Devanagari" pitchFamily="18" charset="0"/>
              </a:rPr>
              <a:t>(HMT)</a:t>
            </a:r>
          </a:p>
          <a:p>
            <a:pPr lvl="0" algn="ctr"/>
            <a:r>
              <a:rPr lang="es-ES" sz="1400" dirty="0" smtClean="0">
                <a:solidFill>
                  <a:srgbClr val="0070C0"/>
                </a:solidFill>
                <a:latin typeface="Adobe Devanagari" pitchFamily="18" charset="0"/>
                <a:cs typeface="Adobe Devanagari" pitchFamily="18" charset="0"/>
              </a:rPr>
              <a:t>-EZH1</a:t>
            </a:r>
          </a:p>
          <a:p>
            <a:pPr lvl="0" algn="ctr"/>
            <a:r>
              <a:rPr lang="es-ES" sz="1400" dirty="0" smtClean="0">
                <a:solidFill>
                  <a:srgbClr val="0070C0"/>
                </a:solidFill>
                <a:latin typeface="Adobe Devanagari" pitchFamily="18" charset="0"/>
                <a:cs typeface="Adobe Devanagari" pitchFamily="18" charset="0"/>
              </a:rPr>
              <a:t>-EZH2</a:t>
            </a:r>
          </a:p>
          <a:p>
            <a:pPr lvl="0" algn="ctr"/>
            <a:r>
              <a:rPr lang="es-ES" sz="1400" dirty="0" smtClean="0">
                <a:solidFill>
                  <a:srgbClr val="0070C0"/>
                </a:solidFill>
                <a:latin typeface="Adobe Devanagari" pitchFamily="18" charset="0"/>
                <a:cs typeface="Adobe Devanagari" pitchFamily="18" charset="0"/>
              </a:rPr>
              <a:t>-SUV39H1</a:t>
            </a:r>
          </a:p>
          <a:p>
            <a:pPr lvl="0" algn="ctr"/>
            <a:r>
              <a:rPr lang="es-ES" sz="1400" dirty="0" smtClean="0">
                <a:solidFill>
                  <a:srgbClr val="0070C0"/>
                </a:solidFill>
                <a:latin typeface="Adobe Devanagari" pitchFamily="18" charset="0"/>
                <a:cs typeface="Adobe Devanagari" pitchFamily="18" charset="0"/>
              </a:rPr>
              <a:t>SUV4-20H1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6929454" y="4357694"/>
            <a:ext cx="15716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dirty="0" err="1" smtClean="0">
                <a:solidFill>
                  <a:srgbClr val="0070C0"/>
                </a:solidFill>
                <a:latin typeface="Adobe Devanagari" pitchFamily="18" charset="0"/>
                <a:cs typeface="Adobe Devanagari" pitchFamily="18" charset="0"/>
              </a:rPr>
              <a:t>Demetilasas</a:t>
            </a:r>
            <a:endParaRPr lang="es-ES" sz="2000" dirty="0" smtClean="0">
              <a:solidFill>
                <a:srgbClr val="0070C0"/>
              </a:solidFill>
              <a:latin typeface="Adobe Devanagari" pitchFamily="18" charset="0"/>
              <a:cs typeface="Adobe Devanagari" pitchFamily="18" charset="0"/>
            </a:endParaRPr>
          </a:p>
          <a:p>
            <a:pPr lvl="0" algn="ctr"/>
            <a:r>
              <a:rPr lang="es-ES" sz="2000" dirty="0" smtClean="0">
                <a:solidFill>
                  <a:srgbClr val="0070C0"/>
                </a:solidFill>
                <a:latin typeface="Adobe Devanagari" pitchFamily="18" charset="0"/>
                <a:cs typeface="Adobe Devanagari" pitchFamily="18" charset="0"/>
              </a:rPr>
              <a:t>(HDMT)</a:t>
            </a:r>
          </a:p>
          <a:p>
            <a:pPr lvl="0" algn="ctr"/>
            <a:r>
              <a:rPr lang="es-ES" sz="1400" dirty="0" smtClean="0">
                <a:solidFill>
                  <a:srgbClr val="0070C0"/>
                </a:solidFill>
                <a:latin typeface="Adobe Devanagari" pitchFamily="18" charset="0"/>
                <a:cs typeface="Adobe Devanagari" pitchFamily="18" charset="0"/>
              </a:rPr>
              <a:t>-KDM2</a:t>
            </a:r>
          </a:p>
          <a:p>
            <a:pPr lvl="0" algn="ctr"/>
            <a:r>
              <a:rPr lang="es-ES" sz="1400" dirty="0" smtClean="0">
                <a:solidFill>
                  <a:srgbClr val="0070C0"/>
                </a:solidFill>
                <a:latin typeface="Adobe Devanagari" pitchFamily="18" charset="0"/>
                <a:cs typeface="Adobe Devanagari" pitchFamily="18" charset="0"/>
              </a:rPr>
              <a:t>-KDM4</a:t>
            </a:r>
          </a:p>
          <a:p>
            <a:pPr lvl="0" algn="ctr"/>
            <a:r>
              <a:rPr lang="es-ES" sz="1400" dirty="0" smtClean="0">
                <a:solidFill>
                  <a:srgbClr val="0070C0"/>
                </a:solidFill>
                <a:latin typeface="Adobe Devanagari" pitchFamily="18" charset="0"/>
                <a:cs typeface="Adobe Devanagari" pitchFamily="18" charset="0"/>
              </a:rPr>
              <a:t>-JMJD5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6252733" y="5929330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dirty="0" smtClean="0">
                <a:solidFill>
                  <a:srgbClr val="CCCC00"/>
                </a:solidFill>
                <a:latin typeface="Adobe Devanagari" pitchFamily="18" charset="0"/>
                <a:cs typeface="Adobe Devanagari" pitchFamily="18" charset="0"/>
              </a:rPr>
              <a:t>Fosforilación</a:t>
            </a:r>
            <a:endParaRPr lang="es-AR" sz="2400" dirty="0">
              <a:solidFill>
                <a:srgbClr val="CCCC00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816705" y="3845486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  <a:latin typeface="Adobe Devanagari" pitchFamily="18" charset="0"/>
                <a:cs typeface="Adobe Devanagari" pitchFamily="18" charset="0"/>
              </a:rPr>
              <a:t>M = CH</a:t>
            </a:r>
            <a:r>
              <a:rPr lang="es-ES" baseline="-25000" dirty="0" smtClean="0">
                <a:solidFill>
                  <a:srgbClr val="0070C0"/>
                </a:solidFill>
                <a:latin typeface="Adobe Devanagari" pitchFamily="18" charset="0"/>
                <a:cs typeface="Adobe Devanagari" pitchFamily="18" charset="0"/>
              </a:rPr>
              <a:t>3</a:t>
            </a:r>
            <a:endParaRPr lang="es-AR" dirty="0">
              <a:solidFill>
                <a:srgbClr val="0070C0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7745267" y="1559470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FF33CC"/>
                </a:solidFill>
                <a:latin typeface="Adobe Devanagari" pitchFamily="18" charset="0"/>
                <a:cs typeface="Adobe Devanagari" pitchFamily="18" charset="0"/>
              </a:rPr>
              <a:t>A = COCH</a:t>
            </a:r>
            <a:r>
              <a:rPr lang="es-ES" baseline="-25000" dirty="0" smtClean="0">
                <a:solidFill>
                  <a:srgbClr val="FF33CC"/>
                </a:solidFill>
                <a:latin typeface="Adobe Devanagari" pitchFamily="18" charset="0"/>
                <a:cs typeface="Adobe Devanagari" pitchFamily="18" charset="0"/>
              </a:rPr>
              <a:t>3</a:t>
            </a:r>
            <a:endParaRPr lang="es-AR" dirty="0">
              <a:solidFill>
                <a:srgbClr val="FF33CC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0" y="6488668"/>
            <a:ext cx="376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Helena Santos-Rosa a, Carlos Caldas 2005</a:t>
            </a:r>
            <a:endParaRPr lang="es-AR" i="1" dirty="0">
              <a:solidFill>
                <a:schemeClr val="bg1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Plantilla de PowerPoint - estructura molecular del adn, Diapositiva 3, 04245, MÃ©dico â PoweredTemplate.com"/>
          <p:cNvPicPr>
            <a:picLocks noChangeAspect="1" noChangeArrowheads="1"/>
          </p:cNvPicPr>
          <p:nvPr/>
        </p:nvPicPr>
        <p:blipFill>
          <a:blip r:embed="rId3"/>
          <a:srcRect b="86567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Resultado de imagen para logo Sociedad argentina de urolog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5932" y="11220"/>
            <a:ext cx="1868068" cy="75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785794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S" sz="4000" b="1" dirty="0" smtClean="0">
                <a:latin typeface="Adobe Devanagari" pitchFamily="18" charset="0"/>
                <a:ea typeface="+mj-ea"/>
                <a:cs typeface="Adobe Devanagari" pitchFamily="18" charset="0"/>
              </a:rPr>
              <a:t>Modificaciones de histonas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36328" t="27083" r="25390" b="23611"/>
          <a:stretch>
            <a:fillRect/>
          </a:stretch>
        </p:blipFill>
        <p:spPr bwMode="auto">
          <a:xfrm>
            <a:off x="1071538" y="1428736"/>
            <a:ext cx="700092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0" y="6488668"/>
            <a:ext cx="376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 smtClean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Helena Santos-Rosa a, Carlos Caldas 2005</a:t>
            </a:r>
            <a:endParaRPr lang="es-AR" i="1" dirty="0">
              <a:solidFill>
                <a:schemeClr val="bg1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928</Words>
  <Application>Microsoft Office PowerPoint</Application>
  <PresentationFormat>Presentación en pantalla (4:3)</PresentationFormat>
  <Paragraphs>201</Paragraphs>
  <Slides>20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Adobe Devanagari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Epigenética</dc:title>
  <dc:creator>utero</dc:creator>
  <cp:lastModifiedBy>Daniel</cp:lastModifiedBy>
  <cp:revision>31</cp:revision>
  <dcterms:created xsi:type="dcterms:W3CDTF">2019-03-26T17:04:33Z</dcterms:created>
  <dcterms:modified xsi:type="dcterms:W3CDTF">2019-04-08T14:37:47Z</dcterms:modified>
</cp:coreProperties>
</file>