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sldIdLst>
    <p:sldId id="337" r:id="rId2"/>
    <p:sldId id="390" r:id="rId3"/>
    <p:sldId id="391" r:id="rId4"/>
    <p:sldId id="392" r:id="rId5"/>
    <p:sldId id="400" r:id="rId6"/>
    <p:sldId id="393" r:id="rId7"/>
    <p:sldId id="394" r:id="rId8"/>
    <p:sldId id="396" r:id="rId9"/>
    <p:sldId id="395" r:id="rId10"/>
    <p:sldId id="397" r:id="rId11"/>
    <p:sldId id="398" r:id="rId12"/>
    <p:sldId id="256" r:id="rId13"/>
    <p:sldId id="408" r:id="rId14"/>
    <p:sldId id="409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70" r:id="rId27"/>
    <p:sldId id="268" r:id="rId28"/>
    <p:sldId id="269" r:id="rId29"/>
    <p:sldId id="274" r:id="rId30"/>
    <p:sldId id="271" r:id="rId31"/>
    <p:sldId id="272" r:id="rId32"/>
    <p:sldId id="273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7" r:id="rId45"/>
    <p:sldId id="288" r:id="rId46"/>
    <p:sldId id="289" r:id="rId47"/>
    <p:sldId id="292" r:id="rId48"/>
    <p:sldId id="290" r:id="rId49"/>
    <p:sldId id="387" r:id="rId50"/>
    <p:sldId id="401" r:id="rId51"/>
    <p:sldId id="399" r:id="rId52"/>
    <p:sldId id="388" r:id="rId53"/>
    <p:sldId id="402" r:id="rId54"/>
    <p:sldId id="403" r:id="rId55"/>
    <p:sldId id="407" r:id="rId56"/>
    <p:sldId id="28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86441"/>
  </p:normalViewPr>
  <p:slideViewPr>
    <p:cSldViewPr snapToGrid="0" snapToObjects="1">
      <p:cViewPr varScale="1">
        <p:scale>
          <a:sx n="114" d="100"/>
          <a:sy n="114" d="100"/>
        </p:scale>
        <p:origin x="204" y="102"/>
      </p:cViewPr>
      <p:guideLst/>
    </p:cSldViewPr>
  </p:slideViewPr>
  <p:outlineViewPr>
    <p:cViewPr>
      <p:scale>
        <a:sx n="33" d="100"/>
        <a:sy n="33" d="100"/>
      </p:scale>
      <p:origin x="0" y="-251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7F7CE-12FA-8948-B2E8-AB5C702C4DCF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621BB-C95E-DC4B-9CF3-E59A9218578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218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621BB-C95E-DC4B-9CF3-E59A92185783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015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03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301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36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687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A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17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3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6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653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512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059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3F9E598-9E79-564F-A612-9109CD20F7CE}" type="datetimeFigureOut">
              <a:rPr lang="es-AR" smtClean="0"/>
              <a:t>20/7/2020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AD24B5-BB28-BC40-8BCD-0EC22C04373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709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NPAESA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Marcador de contenido 5"/>
          <p:cNvSpPr>
            <a:spLocks noGrp="1"/>
          </p:cNvSpPr>
          <p:nvPr>
            <p:ph idx="1"/>
          </p:nvPr>
        </p:nvSpPr>
        <p:spPr>
          <a:xfrm>
            <a:off x="2481264" y="1700809"/>
            <a:ext cx="7635875" cy="1944216"/>
          </a:xfrm>
          <a:ln>
            <a:solidFill>
              <a:schemeClr val="tx1"/>
            </a:solidFill>
          </a:ln>
        </p:spPr>
        <p:txBody>
          <a:bodyPr/>
          <a:lstStyle/>
          <a:p>
            <a:pPr marL="68263" indent="0" algn="ctr">
              <a:buNone/>
            </a:pPr>
            <a:r>
              <a:rPr lang="es-MX" altLang="es-ES_tradnl" sz="3600" dirty="0"/>
              <a:t>CAPÍTULO</a:t>
            </a:r>
            <a:r>
              <a:rPr lang="es-ES_tradnl" altLang="es-ES_tradnl" sz="3600" dirty="0"/>
              <a:t> DE INFECCIONES</a:t>
            </a:r>
          </a:p>
          <a:p>
            <a:pPr marL="68263" indent="0" algn="ctr">
              <a:buNone/>
            </a:pPr>
            <a:r>
              <a:rPr lang="es-ES_tradnl" altLang="es-ES_tradnl" sz="3200" dirty="0"/>
              <a:t>SAU</a:t>
            </a:r>
          </a:p>
          <a:p>
            <a:pPr marL="68263" indent="0" algn="ctr">
              <a:buNone/>
            </a:pPr>
            <a:r>
              <a:rPr lang="es-ES_tradnl" altLang="es-ES_tradnl" sz="1600" dirty="0"/>
              <a:t>COORDINADOR</a:t>
            </a:r>
            <a:r>
              <a:rPr lang="es-ES" altLang="es-ES_tradnl" sz="1600" dirty="0"/>
              <a:t>: DR. DANIEL VARCASIA</a:t>
            </a:r>
            <a:endParaRPr lang="es-ES_tradnl" altLang="es-ES_tradnl" sz="1600" dirty="0"/>
          </a:p>
        </p:txBody>
      </p:sp>
      <p:sp>
        <p:nvSpPr>
          <p:cNvPr id="26628" name="Marcador de contenido 5"/>
          <p:cNvSpPr txBox="1">
            <a:spLocks/>
          </p:cNvSpPr>
          <p:nvPr/>
        </p:nvSpPr>
        <p:spPr bwMode="auto">
          <a:xfrm>
            <a:off x="2481264" y="4508501"/>
            <a:ext cx="741997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s-ES" altLang="es-ES_tradnl" sz="2200" dirty="0">
                <a:latin typeface="Georgia" pitchFamily="18" charset="0"/>
              </a:rPr>
              <a:t>DR. NAHUEL E. PAESANO</a:t>
            </a:r>
          </a:p>
          <a:p>
            <a:pPr marL="68263" algn="ctr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s-ES" altLang="es-ES_tradnl" sz="1500" dirty="0">
                <a:latin typeface="Georgia" pitchFamily="18" charset="0"/>
              </a:rPr>
              <a:t>HOSPITAL FEDERICO ABETE. MALVINAS ARGENTINAS</a:t>
            </a:r>
          </a:p>
          <a:p>
            <a:pPr marL="68263" algn="ctr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es-ES_tradnl" altLang="es-ES_tradnl" sz="1400" dirty="0">
                <a:latin typeface="Georgia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NPAESA@GMAIL.COM</a:t>
            </a:r>
            <a:endParaRPr lang="es-ES_tradnl" altLang="es-ES_tradnl" sz="1400" dirty="0">
              <a:latin typeface="Georgia" pitchFamily="18" charset="0"/>
            </a:endParaRPr>
          </a:p>
          <a:p>
            <a:pPr marL="68263" algn="ctr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endParaRPr lang="es-ES_tradnl" altLang="es-ES_tradnl" sz="1400" dirty="0">
              <a:latin typeface="Georgia" pitchFamily="18" charset="0"/>
            </a:endParaRPr>
          </a:p>
          <a:p>
            <a:pPr marL="68263" algn="ctr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endParaRPr lang="es-ES_tradnl" altLang="es-ES_tradnl" sz="1400" dirty="0">
              <a:latin typeface="Georgia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F732C1-3780-C045-8167-72612B25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859" y="5530057"/>
            <a:ext cx="1485584" cy="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657212"/>
            <a:ext cx="8229600" cy="914400"/>
          </a:xfrm>
        </p:spPr>
        <p:txBody>
          <a:bodyPr/>
          <a:lstStyle/>
          <a:p>
            <a:r>
              <a:rPr lang="es-AR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88344" y="1357299"/>
            <a:ext cx="4038600" cy="4525963"/>
          </a:xfrm>
        </p:spPr>
        <p:txBody>
          <a:bodyPr/>
          <a:lstStyle/>
          <a:p>
            <a:pPr lvl="0"/>
            <a:r>
              <a:rPr lang="es-AR" dirty="0"/>
              <a:t>Recurrencias:</a:t>
            </a:r>
          </a:p>
          <a:p>
            <a:pPr lvl="0"/>
            <a:endParaRPr lang="es-AR" dirty="0"/>
          </a:p>
          <a:p>
            <a:pPr lvl="0"/>
            <a:endParaRPr lang="es-A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25" y="1928802"/>
            <a:ext cx="7740559" cy="45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995CC12-0CB1-E94A-B626-1F6BC434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1928802"/>
            <a:ext cx="8750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657212"/>
            <a:ext cx="8229600" cy="914400"/>
          </a:xfrm>
        </p:spPr>
        <p:txBody>
          <a:bodyPr/>
          <a:lstStyle/>
          <a:p>
            <a:r>
              <a:rPr lang="es-AR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88344" y="1357299"/>
            <a:ext cx="4038600" cy="4525963"/>
          </a:xfrm>
        </p:spPr>
        <p:txBody>
          <a:bodyPr/>
          <a:lstStyle/>
          <a:p>
            <a:pPr lvl="0"/>
            <a:r>
              <a:rPr lang="es-AR" dirty="0"/>
              <a:t>Tratamiento:</a:t>
            </a:r>
          </a:p>
          <a:p>
            <a:pPr lvl="0"/>
            <a:endParaRPr lang="es-AR" dirty="0"/>
          </a:p>
          <a:p>
            <a:pPr lvl="0"/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9" y="2176480"/>
            <a:ext cx="80676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238348" y="6326052"/>
            <a:ext cx="7929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L Corey, A Wald, R Patel, et al., Once daily </a:t>
            </a:r>
            <a:r>
              <a:rPr lang="en-US" sz="1000" i="1" dirty="0" err="1"/>
              <a:t>valaciclovir</a:t>
            </a:r>
            <a:r>
              <a:rPr lang="en-US" sz="1000" i="1" dirty="0"/>
              <a:t> to reduce the risk of transmission of </a:t>
            </a:r>
            <a:r>
              <a:rPr lang="es-AR" sz="1000" i="1" dirty="0"/>
              <a:t>genital herpes. N </a:t>
            </a:r>
            <a:r>
              <a:rPr lang="es-AR" sz="1000" i="1" dirty="0" err="1"/>
              <a:t>Engl</a:t>
            </a:r>
            <a:r>
              <a:rPr lang="es-AR" sz="1000" i="1" dirty="0"/>
              <a:t> J </a:t>
            </a:r>
            <a:r>
              <a:rPr lang="es-AR" sz="1000" i="1" dirty="0" err="1"/>
              <a:t>Med</a:t>
            </a:r>
            <a:r>
              <a:rPr lang="es-AR" sz="1000" i="1" dirty="0"/>
              <a:t> 2004; 350:11-20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3FDEA-B29B-774A-921B-201BFE3E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24" y="1822473"/>
            <a:ext cx="86233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9B892-D2DF-434D-80CD-C52B36AB88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dirty="0"/>
              <a:t>HPV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3E0C1E-563F-4F44-82A7-44F404C2F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117790"/>
            <a:ext cx="10270942" cy="10698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AR" dirty="0"/>
              <a:t>Nahuel Paesano. </a:t>
            </a:r>
          </a:p>
          <a:p>
            <a:pPr algn="ctr"/>
            <a:r>
              <a:rPr lang="es-AR" dirty="0"/>
              <a:t>Sección Uro-oncología. Hospital Federico Abete. Malvinas Argentinas.</a:t>
            </a:r>
          </a:p>
          <a:p>
            <a:pPr algn="ctr"/>
            <a:r>
              <a:rPr lang="es-AR" dirty="0"/>
              <a:t>Área de ETS.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E3A2B0-43F3-EA48-96DC-BD637005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42" y="5902808"/>
            <a:ext cx="1485584" cy="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69E5F-9E65-5C41-8403-A47B8C92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5736B92-6EE3-5147-AAC3-3A53CBF02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65" y="301083"/>
            <a:ext cx="11503332" cy="58376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D46036-EAEC-F64B-8C7C-0A653761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5" y="301083"/>
            <a:ext cx="11503332" cy="59419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E93FDD-37C9-0C48-9550-BC1AA8096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64" y="334203"/>
            <a:ext cx="11458275" cy="590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9A18B05-EAC3-FB40-957A-6F27FA5B3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44" y="1129061"/>
            <a:ext cx="9295128" cy="45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2A6BC-CFDC-BE4A-B432-D4813D46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38D04-CFEE-D847-9B16-C46CA0C18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/>
              <a:t>Mas de </a:t>
            </a:r>
            <a:r>
              <a:rPr lang="es-AR" b="1" dirty="0"/>
              <a:t>100 genotipos</a:t>
            </a:r>
            <a:r>
              <a:rPr lang="es-AR" dirty="0"/>
              <a:t>. </a:t>
            </a:r>
          </a:p>
          <a:p>
            <a:pPr marL="458787" lvl="1" indent="0">
              <a:spcBef>
                <a:spcPts val="5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458787" lvl="1" indent="0">
              <a:spcBef>
                <a:spcPts val="5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sz="2000" dirty="0"/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Bajo riesgo: </a:t>
            </a:r>
          </a:p>
          <a:p>
            <a:pPr marL="504507" lvl="2" indent="0">
              <a:spcBef>
                <a:spcPts val="5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6, 11.</a:t>
            </a:r>
          </a:p>
          <a:p>
            <a:pPr indent="914400">
              <a:spcBef>
                <a:spcPts val="500"/>
              </a:spcBef>
              <a:spcAft>
                <a:spcPts val="1425"/>
              </a:spcAft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Alto riesgo:  </a:t>
            </a:r>
          </a:p>
          <a:p>
            <a:pPr marL="504507" lvl="2" indent="0">
              <a:spcBef>
                <a:spcPts val="5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16,18,31,45.</a:t>
            </a:r>
          </a:p>
          <a:p>
            <a:pPr marL="778827" lvl="3" indent="0">
              <a:spcBef>
                <a:spcPts val="5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sz="200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32985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BECBD6-9657-074D-BF5C-F6333E822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19289"/>
            <a:ext cx="10058400" cy="5652911"/>
          </a:xfrm>
        </p:spPr>
        <p:txBody>
          <a:bodyPr/>
          <a:lstStyle/>
          <a:p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ETS  </a:t>
            </a:r>
            <a:r>
              <a:rPr lang="es-AR" b="1" dirty="0"/>
              <a:t>más frecuente</a:t>
            </a:r>
            <a:r>
              <a:rPr lang="es-AR" dirty="0"/>
              <a:t>.</a:t>
            </a:r>
          </a:p>
          <a:p>
            <a:pPr marL="1587" indent="0">
              <a:spcBef>
                <a:spcPts val="10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Prevalencia del 4 - 6 % de la población mundial.</a:t>
            </a:r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Menores de 30 años.</a:t>
            </a:r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8 de cada 10 personas estarán en contacto con el  HPV en algún momento de sus vidas.</a:t>
            </a:r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endParaRPr lang="es-AR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71CA92-3776-E243-B7CC-9AE812F66DF5}"/>
              </a:ext>
            </a:extLst>
          </p:cNvPr>
          <p:cNvSpPr txBox="1"/>
          <p:nvPr/>
        </p:nvSpPr>
        <p:spPr>
          <a:xfrm>
            <a:off x="2906485" y="6172200"/>
            <a:ext cx="7935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000" dirty="0"/>
              <a:t>FASGO. 2019. HPV genital. </a:t>
            </a:r>
          </a:p>
        </p:txBody>
      </p:sp>
    </p:spTree>
    <p:extLst>
      <p:ext uri="{BB962C8B-B14F-4D97-AF65-F5344CB8AC3E}">
        <p14:creationId xmlns:p14="http://schemas.microsoft.com/office/powerpoint/2010/main" val="3365093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7BD7A7-2675-1E49-926A-F6A9BA8AE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53156"/>
            <a:ext cx="10058400" cy="5619044"/>
          </a:xfrm>
        </p:spPr>
        <p:txBody>
          <a:bodyPr/>
          <a:lstStyle/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r>
              <a:rPr lang="es-AR" dirty="0"/>
              <a:t>Los tipos 16 y 18 son la causa de mas del 75% de los </a:t>
            </a:r>
            <a:r>
              <a:rPr lang="es-AR" b="1" dirty="0"/>
              <a:t>cánceres de cuello uterino </a:t>
            </a:r>
            <a:r>
              <a:rPr lang="es-AR" dirty="0"/>
              <a:t>en Argentina. </a:t>
            </a:r>
          </a:p>
          <a:p>
            <a:endParaRPr lang="es-AR" dirty="0"/>
          </a:p>
          <a:p>
            <a:r>
              <a:rPr lang="es-AR" dirty="0"/>
              <a:t>Los tipos 6 y 11 de mas del 90% de las verrugas genitales. </a:t>
            </a:r>
          </a:p>
          <a:p>
            <a:pPr marL="1587" indent="0">
              <a:spcBef>
                <a:spcPts val="10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344487" indent="-342900">
              <a:spcBef>
                <a:spcPts val="1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Aumentan la prevalencia de </a:t>
            </a:r>
            <a:r>
              <a:rPr lang="es-AR" b="1" dirty="0"/>
              <a:t>cáncer ano genital</a:t>
            </a:r>
            <a:r>
              <a:rPr lang="es-AR" dirty="0"/>
              <a:t> en ambos sexos. Vinculada al </a:t>
            </a:r>
            <a:r>
              <a:rPr lang="es-AR" b="1" dirty="0"/>
              <a:t>genotipo 33 </a:t>
            </a:r>
            <a:r>
              <a:rPr lang="es-AR" dirty="0"/>
              <a:t>(Gardasil 9®).  Población HSH. 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VIH: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Mayor extensión.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Mala respuesta.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Recidiva.</a:t>
            </a:r>
            <a:endParaRPr lang="es-AR" dirty="0"/>
          </a:p>
          <a:p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4E211AA-41DF-4E4B-9312-6F368EBF41DD}"/>
              </a:ext>
            </a:extLst>
          </p:cNvPr>
          <p:cNvSpPr/>
          <p:nvPr/>
        </p:nvSpPr>
        <p:spPr>
          <a:xfrm>
            <a:off x="903513" y="5742624"/>
            <a:ext cx="10450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AR" dirty="0"/>
          </a:p>
          <a:p>
            <a:pPr algn="r"/>
            <a:endParaRPr lang="es-AR" dirty="0"/>
          </a:p>
          <a:p>
            <a:pPr algn="r"/>
            <a:r>
              <a:rPr lang="es-AR" sz="1000" dirty="0"/>
              <a:t>Alta prevalencia de papiloma virus humano de alto riesgo anal y oral en hombres que tienen sexo con hombres HIV-negativos bajo profilaxis pre-exposición en Francia.</a:t>
            </a:r>
          </a:p>
          <a:p>
            <a:pPr algn="r"/>
            <a:r>
              <a:rPr lang="es-AR" sz="1000" dirty="0"/>
              <a:t>R.S. Mboumba Bouassa, Octubre de 2019. </a:t>
            </a:r>
          </a:p>
        </p:txBody>
      </p:sp>
    </p:spTree>
    <p:extLst>
      <p:ext uri="{BB962C8B-B14F-4D97-AF65-F5344CB8AC3E}">
        <p14:creationId xmlns:p14="http://schemas.microsoft.com/office/powerpoint/2010/main" val="119389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581F2-5DB9-574C-9242-1219ADF6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1528F1-6719-EA4A-9DCC-883F21DB2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77381"/>
            <a:ext cx="10058400" cy="4231888"/>
          </a:xfrm>
        </p:spPr>
        <p:txBody>
          <a:bodyPr/>
          <a:lstStyle/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Asintomático.  El primer síntoma son las verrugas visibles .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Las grandes: dolor, ulcera y mal olor.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Uretrales: </a:t>
            </a:r>
            <a:r>
              <a:rPr lang="es-AR" b="1" dirty="0"/>
              <a:t>obstrucción</a:t>
            </a:r>
            <a:r>
              <a:rPr lang="es-AR" dirty="0"/>
              <a:t>.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Periodo de incubación: 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1 a 12 meses hasta aparición de verrugas, mediana de </a:t>
            </a:r>
            <a:r>
              <a:rPr lang="es-AR" sz="2000" b="1" dirty="0"/>
              <a:t>3 meses</a:t>
            </a:r>
            <a:r>
              <a:rPr lang="es-AR" sz="2000" dirty="0"/>
              <a:t>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8682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4FD52-C6EF-744E-98B0-9275812D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91489"/>
            <a:ext cx="10058400" cy="1609344"/>
          </a:xfrm>
        </p:spPr>
        <p:txBody>
          <a:bodyPr/>
          <a:lstStyle/>
          <a:p>
            <a:pPr algn="ctr"/>
            <a:r>
              <a:rPr lang="es-AR" dirty="0"/>
              <a:t>4 variables de verrugas</a:t>
            </a:r>
          </a:p>
        </p:txBody>
      </p:sp>
    </p:spTree>
    <p:extLst>
      <p:ext uri="{BB962C8B-B14F-4D97-AF65-F5344CB8AC3E}">
        <p14:creationId xmlns:p14="http://schemas.microsoft.com/office/powerpoint/2010/main" val="164191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HERPES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Las infecciones por los virus de herpes simples tipo 1 y tipo 2 son la causa más frecuente de ulceras genitales.</a:t>
            </a:r>
          </a:p>
          <a:p>
            <a:pPr lvl="0"/>
            <a:endParaRPr lang="es-AR" dirty="0"/>
          </a:p>
          <a:p>
            <a:pPr lvl="0"/>
            <a:r>
              <a:rPr lang="es-AR" dirty="0"/>
              <a:t>La transmisión sexual de HSV 1 y 2 ocurre por contagio directo entre las mucosas ("</a:t>
            </a:r>
            <a:r>
              <a:rPr lang="es-AR" i="1" dirty="0" err="1"/>
              <a:t>shedding</a:t>
            </a:r>
            <a:r>
              <a:rPr lang="es-AR" dirty="0"/>
              <a:t>").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238348" y="6326052"/>
            <a:ext cx="7929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000" i="1" dirty="0"/>
              <a:t>Comisión de SIDA y ETS . SADI.</a:t>
            </a:r>
          </a:p>
        </p:txBody>
      </p:sp>
    </p:spTree>
    <p:extLst>
      <p:ext uri="{BB962C8B-B14F-4D97-AF65-F5344CB8AC3E}">
        <p14:creationId xmlns:p14="http://schemas.microsoft.com/office/powerpoint/2010/main" val="1184356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EEE1D-23E4-0344-AF1A-AAE3D93E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Condiloma acuminado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96CA6A-6FAB-AE47-8AD8-2D5CEF896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lnSpc>
                <a:spcPct val="81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Mas frecuente.</a:t>
            </a:r>
          </a:p>
          <a:p>
            <a:pPr marL="228600" indent="-227013">
              <a:lnSpc>
                <a:spcPct val="81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Forma de coliflor.</a:t>
            </a:r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sz="2000" dirty="0"/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b="1" dirty="0"/>
              <a:t>Descartar T.  buschke loewenstein.</a:t>
            </a:r>
          </a:p>
          <a:p>
            <a:pPr marL="0" indent="1588">
              <a:lnSpc>
                <a:spcPct val="81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lnSpc>
                <a:spcPct val="81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Zonas húmedas y áreas de confluencia entre epitelios.</a:t>
            </a:r>
          </a:p>
          <a:p>
            <a:pPr marL="228600" indent="-227013">
              <a:lnSpc>
                <a:spcPct val="81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Introito.</a:t>
            </a:r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Ano.</a:t>
            </a:r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Cara interna de prepucio.</a:t>
            </a:r>
          </a:p>
          <a:p>
            <a:pPr marL="685800" lvl="1" indent="-227013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Meato.</a:t>
            </a:r>
          </a:p>
          <a:p>
            <a:endParaRPr lang="es-A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CEE6242-E694-CB46-995C-6A196189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5647" y="468640"/>
            <a:ext cx="3096505" cy="325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6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A2B3-C02F-BC44-B51C-858F083B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Condiloma acuminado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8FE973F-8E73-284F-9995-FB5E31317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225" y="2813050"/>
            <a:ext cx="60579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59F1F4-1E4D-194F-99D5-278FEEAA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381250"/>
            <a:ext cx="3810000" cy="353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2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7E1A5-E1A7-FF4C-850F-7A282926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Verrugas queratósicas con aspecto corneo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914F64-B407-EA43-8B82-78A2B6F6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93" y="2416952"/>
            <a:ext cx="5818414" cy="3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4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45BA7-2F01-EA47-A076-5E672CA2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Verrugas papulares con aspecto liso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A3BF98-9EDF-394C-A188-1436CD90A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249" y="2906485"/>
            <a:ext cx="4803501" cy="263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C485F7E-CE6D-404B-B653-17F310D0F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299" y="1973707"/>
            <a:ext cx="4405402" cy="43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87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57534-643D-244E-9C88-D667CDDF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Verrugas planas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D84250-6A46-1449-82EA-F46394EBE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7" indent="0">
              <a:spcBef>
                <a:spcPts val="1000"/>
              </a:spcBef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Son maculares, mínimamente elevadas.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Solo visibles tras aplicación acido acético.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Bajo contagio. 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Bajo riesgo de progresión a cancer.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442256-45BA-7D47-931F-FC02F3146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0522" y="2118242"/>
            <a:ext cx="3691630" cy="264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065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3C553-0CED-6547-801F-E213C3F2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20C83-E985-1C48-8B38-2A61353D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b="1" dirty="0"/>
          </a:p>
          <a:p>
            <a:r>
              <a:rPr lang="es-AR" b="1" dirty="0"/>
              <a:t>Examen físico</a:t>
            </a:r>
            <a:r>
              <a:rPr lang="es-AR" dirty="0"/>
              <a:t>.  La mayoría de las verrugas son visibles a simple vista. </a:t>
            </a:r>
          </a:p>
          <a:p>
            <a:endParaRPr lang="es-AR" dirty="0"/>
          </a:p>
          <a:p>
            <a:pPr fontAlgn="base"/>
            <a:r>
              <a:rPr lang="es-AR" b="1" dirty="0"/>
              <a:t>Penoscopía</a:t>
            </a:r>
            <a:r>
              <a:rPr lang="es-AR" dirty="0"/>
              <a:t>. Acético (3-5%) que consiste en empapar unas gasas y cubrir la zona genital durante 5-10 min. Luz blanca y lente de 4 aumentos.</a:t>
            </a:r>
          </a:p>
          <a:p>
            <a:pPr fontAlgn="base"/>
            <a:endParaRPr lang="es-AR" b="1" dirty="0"/>
          </a:p>
          <a:p>
            <a:pPr fontAlgn="base"/>
            <a:r>
              <a:rPr lang="es-AR" b="1" dirty="0"/>
              <a:t>PCR :</a:t>
            </a:r>
            <a:r>
              <a:rPr lang="es-AR" dirty="0"/>
              <a:t>Prueba de detección y tipificación. Hibridación molecular con sondas de ADN. Es conveniente realizarla sólo cuando hay lesiones histológicas sospechosas para el tipaje del virus.</a:t>
            </a:r>
          </a:p>
          <a:p>
            <a:pPr fontAlgn="base"/>
            <a:endParaRPr lang="es-AR" b="1" dirty="0"/>
          </a:p>
          <a:p>
            <a:pPr marL="0" indent="0" fontAlgn="base">
              <a:buNone/>
            </a:pPr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F32D85-94DC-D142-A643-CFF4CFC66514}"/>
              </a:ext>
            </a:extLst>
          </p:cNvPr>
          <p:cNvSpPr txBox="1"/>
          <p:nvPr/>
        </p:nvSpPr>
        <p:spPr>
          <a:xfrm>
            <a:off x="1069848" y="6346371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000" dirty="0"/>
              <a:t>Consenso de actualización de HPV . Sociedad Argentina de Dermatología. 2018.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7434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3C553-0CED-6547-801F-E213C3F2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DIAgnóstico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20C83-E985-1C48-8B38-2A61353D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endParaRPr lang="es-AR" b="1" dirty="0"/>
          </a:p>
          <a:p>
            <a:pPr marL="0" indent="0" fontAlgn="base">
              <a:buNone/>
            </a:pPr>
            <a:r>
              <a:rPr lang="es-AR" b="1" dirty="0"/>
              <a:t>p16 (CINtec):</a:t>
            </a:r>
            <a:r>
              <a:rPr lang="es-AR" dirty="0"/>
              <a:t> Se realiza sobre biopsia y sirve para ver si hay displasia epitelial.</a:t>
            </a:r>
          </a:p>
          <a:p>
            <a:pPr marL="0" indent="0" fontAlgn="base">
              <a:buNone/>
            </a:pPr>
            <a:endParaRPr lang="es-AR" dirty="0"/>
          </a:p>
          <a:p>
            <a:pPr marL="0" indent="0" fontAlgn="base">
              <a:buNone/>
            </a:pPr>
            <a:r>
              <a:rPr lang="es-AR" b="1" dirty="0"/>
              <a:t>Pruebas serológicas: </a:t>
            </a:r>
            <a:r>
              <a:rPr lang="es-AR" dirty="0"/>
              <a:t>No hay exámenes aprobados para detectar evidencia temprana de cáncer relacionado con el VPH en hombres.</a:t>
            </a:r>
          </a:p>
          <a:p>
            <a:pPr marL="0" indent="0" fontAlgn="base">
              <a:buNone/>
            </a:pPr>
            <a:endParaRPr lang="es-AR" b="1" dirty="0"/>
          </a:p>
          <a:p>
            <a:pPr marL="0" indent="0" fontAlgn="base">
              <a:buNone/>
            </a:pPr>
            <a:r>
              <a:rPr lang="es-AR" b="1" dirty="0"/>
              <a:t>Cistoscopia:  </a:t>
            </a:r>
            <a:r>
              <a:rPr lang="es-AR" dirty="0"/>
              <a:t>Debería realizarse en toda lesión uretral.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F32D85-94DC-D142-A643-CFF4CFC66514}"/>
              </a:ext>
            </a:extLst>
          </p:cNvPr>
          <p:cNvSpPr txBox="1"/>
          <p:nvPr/>
        </p:nvSpPr>
        <p:spPr>
          <a:xfrm>
            <a:off x="1069848" y="6346371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000" dirty="0"/>
              <a:t>Consenso de actualización de HPV . Sociedad Argentina de Dermatología. 2018.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91518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1C5F2-59FE-4945-B056-58CD895B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47299"/>
            <a:ext cx="10058400" cy="1609344"/>
          </a:xfrm>
        </p:spPr>
        <p:txBody>
          <a:bodyPr/>
          <a:lstStyle/>
          <a:p>
            <a:pPr algn="ctr"/>
            <a:r>
              <a:rPr lang="es-AR" dirty="0"/>
              <a:t>DIAGNÓSTICOS DIFERENCIALES</a:t>
            </a:r>
          </a:p>
        </p:txBody>
      </p:sp>
    </p:spTree>
    <p:extLst>
      <p:ext uri="{BB962C8B-B14F-4D97-AF65-F5344CB8AC3E}">
        <p14:creationId xmlns:p14="http://schemas.microsoft.com/office/powerpoint/2010/main" val="1169472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7B5-5A86-6D44-BE25-4FB7A869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2844"/>
            <a:ext cx="10058400" cy="1631132"/>
          </a:xfrm>
        </p:spPr>
        <p:txBody>
          <a:bodyPr>
            <a:normAutofit fontScale="90000"/>
          </a:bodyPr>
          <a:lstStyle/>
          <a:p>
            <a:pPr algn="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Molusco contagioso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DACE08-2407-9E46-9244-627B886CE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95" y="263939"/>
            <a:ext cx="3573277" cy="310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FE003B-6790-E34D-BECE-044F5066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96" y="3558761"/>
            <a:ext cx="3573277" cy="310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852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033D1-1F08-7145-892F-1521EFD2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Papulas perladas  </a:t>
            </a:r>
            <a:br>
              <a:rPr lang="es-AR" dirty="0"/>
            </a:br>
            <a:r>
              <a:rPr lang="es-AR" dirty="0"/>
              <a:t>glándulas de tyson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D63D19-90F5-474C-B3E3-9E4768CEA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028" y="348358"/>
            <a:ext cx="3744642" cy="29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24CC59-0413-0546-9304-8C1A04A5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028" y="3497137"/>
            <a:ext cx="3893252" cy="29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19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Infección Primaria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Puede ser clínicamente inaparente en el 50% de los casos.</a:t>
            </a:r>
          </a:p>
          <a:p>
            <a:pPr lvl="0"/>
            <a:endParaRPr lang="es-AR" dirty="0"/>
          </a:p>
          <a:p>
            <a:pPr lvl="0"/>
            <a:r>
              <a:rPr lang="es-AR" dirty="0"/>
              <a:t>El periodo de incubación varia entre 1 a 5 días.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98728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9722C-614A-E445-8C56-5AF93DD5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Hemangioma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9EE7CD-770A-1049-B3A9-B6560951C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110" b="11516"/>
          <a:stretch>
            <a:fillRect/>
          </a:stretch>
        </p:blipFill>
        <p:spPr bwMode="auto">
          <a:xfrm>
            <a:off x="4523412" y="2331699"/>
            <a:ext cx="3151525" cy="362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33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85AF0-09DB-8F49-972A-454786DF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Condilomas sifiliticos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DF5840-87BB-7942-B025-074F9C8D8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48" t="23497" r="7019" b="21373"/>
          <a:stretch>
            <a:fillRect/>
          </a:stretch>
        </p:blipFill>
        <p:spPr bwMode="auto">
          <a:xfrm>
            <a:off x="2288462" y="2235138"/>
            <a:ext cx="7621425" cy="382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83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0120A-6594-5D40-88AF-0FA4E36E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Prevención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98C359-AB26-264B-B99E-DD4F4279F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Cervarix: bivalente, protege contra cepas 16 y 18.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Gardasil: cuadrivalente contra   6,11,16 y 18.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Gardasil -9: Nonavalente:  6,11,16,18,31,33,45 ,52 y 58. 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Tres dosis todas las vacunas IM.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Por periodo de 6 meses.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Entre la 2da y 3era, 1 a 2 y 6 meses posterior  a la primera dosis. </a:t>
            </a:r>
          </a:p>
          <a:p>
            <a:endParaRPr lang="es-A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20BB634-C4E5-754C-8A47-8033DB82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0485" y="1083732"/>
            <a:ext cx="3001667" cy="393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262125ED-89E5-3543-B032-917C116FC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574" y="1445585"/>
            <a:ext cx="4184761" cy="301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088CD50-86FF-ED46-BCAB-DA3BFF47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0009" y="1110592"/>
            <a:ext cx="4206325" cy="334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32CE57-054C-3D43-A278-5C106B80F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2324100"/>
            <a:ext cx="11798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E1B19-F66B-1847-AF00-9D34B029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tratamiento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307250-E238-7840-BACD-5C812ED9E894}"/>
              </a:ext>
            </a:extLst>
          </p:cNvPr>
          <p:cNvSpPr/>
          <p:nvPr/>
        </p:nvSpPr>
        <p:spPr>
          <a:xfrm>
            <a:off x="3048000" y="48346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Dirigido a las lesiones pre cancerosas macroscópicas causado por el VPH.</a:t>
            </a:r>
          </a:p>
        </p:txBody>
      </p:sp>
    </p:spTree>
    <p:extLst>
      <p:ext uri="{BB962C8B-B14F-4D97-AF65-F5344CB8AC3E}">
        <p14:creationId xmlns:p14="http://schemas.microsoft.com/office/powerpoint/2010/main" val="35572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A24A5D-7BDD-6847-9C29-29CF88572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4632"/>
            <a:ext cx="10058400" cy="5687568"/>
          </a:xfrm>
        </p:spPr>
        <p:txBody>
          <a:bodyPr/>
          <a:lstStyle/>
          <a:p>
            <a:pPr marL="1587" indent="0">
              <a:spcBef>
                <a:spcPts val="10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OBJETIVO: </a:t>
            </a:r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Erradicar verruga visible.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Espontanea.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Aumento de tamaño o numero.</a:t>
            </a:r>
          </a:p>
          <a:p>
            <a:pPr marL="685800" lvl="1" indent="-227013">
              <a:spcBef>
                <a:spcPts val="5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Pero no elimina infección.</a:t>
            </a:r>
          </a:p>
          <a:p>
            <a:pPr indent="457200">
              <a:spcBef>
                <a:spcPts val="500"/>
              </a:spcBef>
              <a:spcAft>
                <a:spcPts val="1425"/>
              </a:spcAft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No existe tratamiento erradicador del VPH, Para reducir riesgo de displasia o cáncer.</a:t>
            </a:r>
          </a:p>
          <a:p>
            <a:pPr indent="1588">
              <a:spcBef>
                <a:spcPts val="1000"/>
              </a:spcBef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Recidiva primeros 3 meses. (inmunocomprometidos)</a:t>
            </a:r>
          </a:p>
          <a:p>
            <a:pPr indent="1588">
              <a:spcBef>
                <a:spcPts val="1000"/>
              </a:spcBef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No indicado tratamiento de infección subclínica</a:t>
            </a:r>
          </a:p>
        </p:txBody>
      </p:sp>
    </p:spTree>
    <p:extLst>
      <p:ext uri="{BB962C8B-B14F-4D97-AF65-F5344CB8AC3E}">
        <p14:creationId xmlns:p14="http://schemas.microsoft.com/office/powerpoint/2010/main" val="737319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8388F7-1788-0541-8102-780C93CC14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660005" y="1406512"/>
            <a:ext cx="487834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628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B26AA-2475-5F46-BE24-389A121E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100268"/>
            <a:ext cx="10058400" cy="1408176"/>
          </a:xfrm>
        </p:spPr>
        <p:txBody>
          <a:bodyPr/>
          <a:lstStyle/>
          <a:p>
            <a:pPr algn="ctr"/>
            <a:r>
              <a:rPr lang="es-AR" dirty="0"/>
              <a:t>fisicos</a:t>
            </a:r>
          </a:p>
        </p:txBody>
      </p:sp>
    </p:spTree>
    <p:extLst>
      <p:ext uri="{BB962C8B-B14F-4D97-AF65-F5344CB8AC3E}">
        <p14:creationId xmlns:p14="http://schemas.microsoft.com/office/powerpoint/2010/main" val="4107528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21D83-6450-0B45-9100-A609022F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Resección quirúrgica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3E8533-88A0-DA45-9359-51E11723D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Tijeras.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Curetaje.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Electrocirugía.</a:t>
            </a:r>
          </a:p>
          <a:p>
            <a:pPr marL="0" indent="1588"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Verrugas: 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400" dirty="0"/>
              <a:t>Vaginales.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400" dirty="0"/>
              <a:t>Orales.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400" dirty="0"/>
              <a:t>Anales y rectales.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67288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99797-B0F6-0A4C-B8E9-02E0B086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Crioterapia con nitrógeno liquido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84CE1-470B-434D-8C39-1F240A47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114" y="2121408"/>
            <a:ext cx="10058400" cy="4050792"/>
          </a:xfrm>
        </p:spPr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Repetir cada 1 a 2 semanas si es necesario.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Dolor, irritación y ulceras.</a:t>
            </a:r>
          </a:p>
          <a:p>
            <a:pPr marL="0" indent="1588"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Verrugas: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No recomendado nivel vaginal, por riesgo perforación y fistula.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Uretrales.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Anales y rectales.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000" dirty="0"/>
              <a:t>Orales.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2355C7B-2A07-FE4C-98BC-5333E42E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66" y="782109"/>
            <a:ext cx="5418535" cy="505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6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23B46-8592-C046-AAD6-91B28966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Cirugía por Láser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5138C-F063-E64F-B9D0-DE6710673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Útil en verrugas extensas o localización intra uretral.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No responden a otros tratamientos.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77848D-42C4-4240-9890-F889E5A4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8249" y="3389566"/>
            <a:ext cx="3643313" cy="224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A26042C-4546-FA4A-9E5D-EB9828C3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3" y="5630052"/>
            <a:ext cx="3705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879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Infección Primaria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Los signos locales característicos son dolor, prurito, disuria, hasta adenopatías regionales dolorosas.</a:t>
            </a:r>
          </a:p>
          <a:p>
            <a:pPr lvl="0"/>
            <a:endParaRPr lang="es-AR" dirty="0"/>
          </a:p>
          <a:p>
            <a:pPr lvl="0"/>
            <a:r>
              <a:rPr lang="es-AR" dirty="0"/>
              <a:t>Las lesiones pueden presentarse en diferentes estadios de evolución:</a:t>
            </a:r>
          </a:p>
          <a:p>
            <a:pPr lvl="1"/>
            <a:r>
              <a:rPr lang="es-AR" dirty="0"/>
              <a:t>vesículas, pústulas, ulceras y costras.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3686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0DAE0-F750-BB4E-9A70-BC875B08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quimicos</a:t>
            </a:r>
          </a:p>
        </p:txBody>
      </p:sp>
    </p:spTree>
    <p:extLst>
      <p:ext uri="{BB962C8B-B14F-4D97-AF65-F5344CB8AC3E}">
        <p14:creationId xmlns:p14="http://schemas.microsoft.com/office/powerpoint/2010/main" val="3809319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8D82E-FCEC-B94A-8AB6-84485B37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Podofilotoxina al 0,5% solución o gel.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C65327-C67F-2C44-A6B0-88574E40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2 veces al día por 3 días consecutivos.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Descanso 4 días.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Hasta 4 ciclos.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Frecuente irritación local.</a:t>
            </a:r>
          </a:p>
          <a:p>
            <a:endParaRPr lang="es-A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E39976-A365-3D4E-ABA7-F70AE1F9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1115" y="3657601"/>
            <a:ext cx="1704975" cy="233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280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6DE32-3C8B-064D-B12E-B4AFE1D0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Resina de Podofilino al 10 y 25%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73478C-B4E1-494F-A8C7-396DD588C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Repetir cada semana si es necesario.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Lavar de 1 a 4 h tras aplicación.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Verrugas uretrales.</a:t>
            </a:r>
          </a:p>
          <a:p>
            <a:endParaRPr lang="es-A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5BA15A4-3E9F-1E4D-AC90-E2B886F9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2" y="3257554"/>
            <a:ext cx="2469119" cy="270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5091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5B021-8D6D-3240-9BF7-838A08D3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Acido Tricloroacético (BTA) solución 80 o 90%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081B3-2787-774E-BC27-62F4D1110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Aplicar pequeña cantidad y dejar al aire libre.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Verrugas: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400" dirty="0"/>
              <a:t>vaginales.</a:t>
            </a:r>
          </a:p>
          <a:p>
            <a:pPr marL="685800" lvl="1" indent="-227013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sz="2400" dirty="0"/>
              <a:t>Anales y rectales.</a:t>
            </a:r>
          </a:p>
          <a:p>
            <a:endParaRPr lang="es-A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C27CB5-BA51-1641-A412-9DE48243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2011" y="3131895"/>
            <a:ext cx="2619372" cy="324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477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A76D2-9A4E-B24E-BDA0-940538F6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Inmunomoduladores</a:t>
            </a:r>
          </a:p>
        </p:txBody>
      </p:sp>
    </p:spTree>
    <p:extLst>
      <p:ext uri="{BB962C8B-B14F-4D97-AF65-F5344CB8AC3E}">
        <p14:creationId xmlns:p14="http://schemas.microsoft.com/office/powerpoint/2010/main" val="3102842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14C5B-8399-074E-A24C-3C24CC0D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Crema Imiquimod al 5%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5AF1DE-026F-4F48-A1AA-2E1F71BE8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1 vez al día por la noche.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 3 veces a la semana.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Por 16 semanas.</a:t>
            </a:r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Lavar 6 a 10 h post.</a:t>
            </a:r>
          </a:p>
          <a:p>
            <a:pPr marL="0" indent="1588"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endParaRPr lang="es-AR" dirty="0"/>
          </a:p>
          <a:p>
            <a:pPr marL="228600" indent="-227013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</a:pPr>
            <a:r>
              <a:rPr lang="es-AR" dirty="0"/>
              <a:t>Mas efectivo zonas húmedas y mujeres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15635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589F-B59B-FA49-8572-6C7CBBC1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Interferón humano recombinante alfa 2b (IFN-alfa2b)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6AF31D-08D2-3842-934E-9FAF12C8B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AR" sz="5400" cap="all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endParaRPr lang="es-AR" sz="5400" cap="all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7BC103-FBB5-6941-A987-50DD8BE7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09" y="2832781"/>
            <a:ext cx="3014883" cy="302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926CB8-7AEA-9E40-BBB1-C58442459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187" y="1811251"/>
            <a:ext cx="2940405" cy="410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418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305F4-8554-F448-B207-72182AFD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Interferón humano recombinante alfa 2b (IFN-alfa2b)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27DAA9-47FE-C349-8935-DFB6AEB3A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626489-8538-3547-AA88-242A1912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7" y="2173988"/>
            <a:ext cx="3629025" cy="399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EC116A-AA1B-4C45-B615-4071CEF23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87" y="2280208"/>
            <a:ext cx="3502025" cy="378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15C872-901E-B847-8EEB-2EFC4048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4" y="2302374"/>
            <a:ext cx="3397250" cy="368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EA0476-467A-2A4B-9EAF-A1DA04A27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486" y="2302374"/>
            <a:ext cx="3393118" cy="378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3E0335-CE5B-A547-AB31-F7EC969C3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658" y="2354954"/>
            <a:ext cx="3410140" cy="378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3DE891-9D75-2044-A4F7-678DF98CB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226" y="2328663"/>
            <a:ext cx="3425572" cy="378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0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84723-0401-3142-9D67-B25B8691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5 Fluorouracilo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3177D2-A6B8-9240-AA2F-4CE90FBC89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76525" y="2298700"/>
            <a:ext cx="68453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855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8414" y="785794"/>
            <a:ext cx="7472386" cy="641369"/>
          </a:xfrm>
        </p:spPr>
        <p:txBody>
          <a:bodyPr>
            <a:normAutofit fontScale="90000"/>
          </a:bodyPr>
          <a:lstStyle/>
          <a:p>
            <a:r>
              <a:rPr lang="es-AR" dirty="0"/>
              <a:t>TRATAMIENTO COMBINADO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5363" name="Picture 3" descr="C:\Users\cacu-ofi\Desktop\memes\2018-03-08-PHOTO-000033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662" y="1857364"/>
            <a:ext cx="3375428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cacu-ofi\Desktop\memes\2018-03-08-PHOTO-000033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42" y="1857364"/>
            <a:ext cx="3375428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92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 descr="422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160" y="1040116"/>
            <a:ext cx="5453334" cy="5072098"/>
          </a:xfrm>
        </p:spPr>
      </p:pic>
      <p:sp>
        <p:nvSpPr>
          <p:cNvPr id="4098" name="AutoShape 2" descr="https://attachment.outlook.live.net/owa/madarnu@hotmail.com/service.svc/s/GetFileAttachment?id=AQMkADAwATYwMAItODY1ZC0wMzljLTAwAi0wMAoARgAAA4j0hBrGOANEs5CM4liHbnYHANxnVgavSERHpv%2FgTJI2nH4AAAIBDAAAANxnVgavSERHpv%2FgTJI2nH4AAcZa30gAAAABEgAQAO38ChSHGcdEsrocrl9Fxbo%3D&amp;X-OWA-CANARY=O-puQME9hkWCNbVTyFV8wAD9zjerq9UYUEwDCtZHSZD8E_eKzt-6hMXWKvz-HHV2Fs3L4oVFYQ8.&amp;token=eyJ0eXAiOiJKV1QiLCJhbGciOiJSUzI1NiIsIng1dCI6IkJnRDU5blJpQnpmbk5BVGloOFJhZ1l5M3pyZyJ9.eyJ2ZXIiOiJFeGNoYW5nZS5DYWxsYmFjay5WMSIsImFwcGN0eHNlbmRlciI6Ik93YURvd25sb2FkQDg0ZGY5ZTdmLWU5ZjYtNDBhZi1iNDM1LWFhYWFhYWFhYWFhYSIsImFwcGN0eCI6IntcIm1zZXhjaHByb3RcIjpcIm93YVwiLFwicHJpbWFyeXNpZFwiOlwiUy0xLTI4MjctMzkzMjE2LTIyNTQyNDI3MTZcIixcInB1aWRcIjpcIjE2ODg4NTIxMTQ1MDY2NTJcIixcIm9pZFwiOlwiMDAwNjAwMDAtODY1ZC0wMzlj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jQ3NzEwOTcsIm5iZiI6MTUyNDc3MDQ5N30.UCCv4eWis9Q3sscD8Bs1NdNVZ3Ae9lZ6FHg8fd9-80fyS3eJi_uwfAa8pSzNZkYcTwNSnJ3Rz48cv5D4Y1_a0cHaycZ2sn5cAArVbrYyd8KZEP_PY4VZUC9NQsnXauTyq1LT94L_yRrOQepc7Crji__D32VI0KghruI1ti7mSFQyUvoUwssDe1gBJ7oV8l-DZQTvCcYDjV7EuXmwwVMxyr5q3dzeim4xF_Ohd973qjCaUzDt1VpR_fHaKcjVww-_CzrpQeXzd387aNgOTC5Opp6cY6QZkn-38sk_rePEJjrq_ohGHo0QNESOOSMPs9v_LzWLHvX9diz4cmCupqKzSA&amp;owa=outlook.live.com&amp;isc=1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738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8414" y="785794"/>
            <a:ext cx="7472386" cy="641369"/>
          </a:xfrm>
        </p:spPr>
        <p:txBody>
          <a:bodyPr>
            <a:normAutofit fontScale="90000"/>
          </a:bodyPr>
          <a:lstStyle/>
          <a:p>
            <a:r>
              <a:rPr lang="es-AR" dirty="0"/>
              <a:t>TRATAMIENTO COMBINADO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54626" name="Picture 2" descr="C:\Users\cacu-ofi\Desktop\memes\2018-03-08-PHOTO-00003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663" y="1785927"/>
            <a:ext cx="3461135" cy="461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27" name="Picture 3" descr="C:\Users\cacu-ofi\Desktop\memes\2018-03-08-PHOTO-00003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81" y="1785927"/>
            <a:ext cx="3461135" cy="461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855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8414" y="785794"/>
            <a:ext cx="7472386" cy="641369"/>
          </a:xfrm>
        </p:spPr>
        <p:txBody>
          <a:bodyPr>
            <a:normAutofit fontScale="90000"/>
          </a:bodyPr>
          <a:lstStyle/>
          <a:p>
            <a:r>
              <a:rPr lang="es-AR" dirty="0"/>
              <a:t>TRATAMIENTO COMBINADO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28" y="1928802"/>
            <a:ext cx="2876550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4" y="1928802"/>
            <a:ext cx="316370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460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8414" y="785794"/>
            <a:ext cx="7472386" cy="641369"/>
          </a:xfrm>
        </p:spPr>
        <p:txBody>
          <a:bodyPr>
            <a:normAutofit fontScale="90000"/>
          </a:bodyPr>
          <a:lstStyle/>
          <a:p>
            <a:r>
              <a:rPr lang="es-AR" dirty="0"/>
              <a:t>TRATAMIENTO COMBINADO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291" y="1928802"/>
            <a:ext cx="3081349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2" y="1928802"/>
            <a:ext cx="3181354" cy="44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572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895BC-2B17-FF42-B4E3-61ECBAFF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HIV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5BAF2-9883-A747-B1E0-78DC62685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Diagnóstico de la infección por VIH se realiza por métodos basados en la detección de anticuerpos VIH-1 y VIH-2 en suero o plasma humano. </a:t>
            </a:r>
          </a:p>
          <a:p>
            <a:endParaRPr lang="es-AR" dirty="0"/>
          </a:p>
          <a:p>
            <a:r>
              <a:rPr lang="es-AR" dirty="0"/>
              <a:t>En nuestro país se distribuye para tamizaje: ELISA de 4° generación (que incluye la detección del antígeno p24), aglutinación de partículas y tests rápidos. </a:t>
            </a:r>
          </a:p>
          <a:p>
            <a:endParaRPr lang="es-AR" dirty="0"/>
          </a:p>
          <a:p>
            <a:r>
              <a:rPr lang="es-AR" dirty="0"/>
              <a:t>Los resultados reactivos o dudosos obtenidos por serología de tamizaje deben ser confirmados por un procedimiento de alta especificidad, como la técnica de Western Blot (WB) que la provee la DSyETS o el inmunoensayo en línea (LIA). </a:t>
            </a:r>
          </a:p>
        </p:txBody>
      </p:sp>
    </p:spTree>
    <p:extLst>
      <p:ext uri="{BB962C8B-B14F-4D97-AF65-F5344CB8AC3E}">
        <p14:creationId xmlns:p14="http://schemas.microsoft.com/office/powerpoint/2010/main" val="2900311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FB3AA-B830-7942-B3AB-D62E081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Hepatitis b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E355B4B-351A-8043-9F4F-E0C4B6D2E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813" y="2093976"/>
            <a:ext cx="7945437" cy="40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46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B4900-54D3-AC47-A972-95B16A9F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Hepatitis 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09EBDA-79BA-AE4D-B555-B6A3E3974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La “prueba de anticuerpos” de la hepatitis C, algunas veces llamada anti-VHC, busca anticuerpos del virus de la hepatitis C. Los anticuerpos son IGM e IGG. </a:t>
            </a:r>
          </a:p>
          <a:p>
            <a:endParaRPr lang="es-AR" dirty="0"/>
          </a:p>
          <a:p>
            <a:r>
              <a:rPr lang="es-AR" dirty="0"/>
              <a:t>Si la prueba de anticuerpos es reactiva, es necesario que se realice una prueba de sangre adicional. Este análisis se llama “prueba de ARN” (ácido ribonucleico). </a:t>
            </a:r>
          </a:p>
          <a:p>
            <a:endParaRPr lang="es-AR" dirty="0"/>
          </a:p>
          <a:p>
            <a:r>
              <a:rPr lang="es-AR" dirty="0"/>
              <a:t>Otro nombre utilizado para este análisis es “prueba de RCP” (reacción en cadena de la polimerasa). </a:t>
            </a:r>
          </a:p>
          <a:p>
            <a:endParaRPr lang="es-AR"/>
          </a:p>
          <a:p>
            <a:r>
              <a:rPr lang="es-AR"/>
              <a:t>Si </a:t>
            </a:r>
            <a:r>
              <a:rPr lang="es-AR" dirty="0"/>
              <a:t>el resultado de la prueba de anticuerpos es reactiva y la prueba de seguimiento es positiva,  se diagnostica infección activa por HVC. </a:t>
            </a:r>
          </a:p>
        </p:txBody>
      </p:sp>
    </p:spTree>
    <p:extLst>
      <p:ext uri="{BB962C8B-B14F-4D97-AF65-F5344CB8AC3E}">
        <p14:creationId xmlns:p14="http://schemas.microsoft.com/office/powerpoint/2010/main" val="2348557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03898-6E20-0C45-92C3-E4E1621E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AR" dirty="0"/>
            </a:br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84351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Infección Primaria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El tiempo promedio de resolución es de 2 a 3 semanas.</a:t>
            </a:r>
          </a:p>
          <a:p>
            <a:pPr lvl="0"/>
            <a:endParaRPr lang="es-AR" dirty="0"/>
          </a:p>
          <a:p>
            <a:pPr lvl="0"/>
            <a:r>
              <a:rPr lang="es-AR" dirty="0"/>
              <a:t>Puede asociarse a síntomas sistémicos.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8457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Recurrencia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El 90% de las personas con una infección primaria sintomática sufren reactivaciones clínicas.</a:t>
            </a:r>
          </a:p>
          <a:p>
            <a:pPr lvl="0"/>
            <a:endParaRPr lang="es-AR" dirty="0"/>
          </a:p>
          <a:p>
            <a:pPr lvl="0"/>
            <a:r>
              <a:rPr lang="es-AR" dirty="0"/>
              <a:t>La mediana es entre 4 y 5 episodios clínicos anuales.</a:t>
            </a:r>
          </a:p>
          <a:p>
            <a:pPr lvl="0"/>
            <a:endParaRPr lang="es-AR" dirty="0"/>
          </a:p>
          <a:p>
            <a:r>
              <a:rPr lang="es-AR" dirty="0"/>
              <a:t>Suelen ser de menor intensidad y duración.</a:t>
            </a:r>
          </a:p>
          <a:p>
            <a:pPr lvl="0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9938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8400" y="728650"/>
            <a:ext cx="7772400" cy="914400"/>
          </a:xfrm>
        </p:spPr>
        <p:txBody>
          <a:bodyPr/>
          <a:lstStyle/>
          <a:p>
            <a:r>
              <a:rPr lang="es-AR" dirty="0"/>
              <a:t>Diagnóstico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AR" dirty="0"/>
              <a:t>Examen físico.</a:t>
            </a:r>
          </a:p>
          <a:p>
            <a:pPr lvl="0"/>
            <a:r>
              <a:rPr lang="es-AR" dirty="0"/>
              <a:t>Prueba de TZANC.</a:t>
            </a:r>
          </a:p>
          <a:p>
            <a:pPr lvl="0"/>
            <a:r>
              <a:rPr lang="es-AR" dirty="0"/>
              <a:t>Serología.</a:t>
            </a:r>
          </a:p>
          <a:p>
            <a:pPr lvl="0"/>
            <a:r>
              <a:rPr lang="es-AR" dirty="0"/>
              <a:t>Cultivo de partículas virales (raspado).</a:t>
            </a:r>
          </a:p>
          <a:p>
            <a:pPr lvl="0"/>
            <a:r>
              <a:rPr lang="es-AR" dirty="0"/>
              <a:t>Método de ELISA.</a:t>
            </a:r>
          </a:p>
          <a:p>
            <a:pPr lvl="0"/>
            <a:r>
              <a:rPr lang="es-AR" dirty="0"/>
              <a:t>PCR.</a:t>
            </a:r>
          </a:p>
        </p:txBody>
      </p:sp>
    </p:spTree>
    <p:extLst>
      <p:ext uri="{BB962C8B-B14F-4D97-AF65-F5344CB8AC3E}">
        <p14:creationId xmlns:p14="http://schemas.microsoft.com/office/powerpoint/2010/main" val="332126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728650"/>
            <a:ext cx="8229600" cy="914400"/>
          </a:xfrm>
        </p:spPr>
        <p:txBody>
          <a:bodyPr/>
          <a:lstStyle/>
          <a:p>
            <a:r>
              <a:rPr lang="es-AR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s-AR" dirty="0"/>
              <a:t>Infección Primaria:</a:t>
            </a:r>
          </a:p>
          <a:p>
            <a:pPr lvl="0"/>
            <a:endParaRPr lang="es-AR" dirty="0"/>
          </a:p>
          <a:p>
            <a:pPr lvl="0"/>
            <a:endParaRPr lang="es-A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228" y="2848920"/>
            <a:ext cx="8001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780398-63A4-6C40-95FF-52F58F46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01" y="102870"/>
            <a:ext cx="7511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tras en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{A88F3F83-2BCD-874B-82A8-A532A8B2D581}tf10001070</Template>
  <TotalTime>491</TotalTime>
  <Words>1313</Words>
  <Application>Microsoft Office PowerPoint</Application>
  <PresentationFormat>Panorámica</PresentationFormat>
  <Paragraphs>238</Paragraphs>
  <Slides>56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4" baseType="lpstr">
      <vt:lpstr>Arial</vt:lpstr>
      <vt:lpstr>Calibri</vt:lpstr>
      <vt:lpstr>Georgia</vt:lpstr>
      <vt:lpstr>Rockwell</vt:lpstr>
      <vt:lpstr>Rockwell Condensed</vt:lpstr>
      <vt:lpstr>Rockwell Extra Bold</vt:lpstr>
      <vt:lpstr>Wingdings</vt:lpstr>
      <vt:lpstr>Letras en madera</vt:lpstr>
      <vt:lpstr>Presentación de PowerPoint</vt:lpstr>
      <vt:lpstr>HERPES</vt:lpstr>
      <vt:lpstr>Infección Primaria</vt:lpstr>
      <vt:lpstr>Infección Primaria</vt:lpstr>
      <vt:lpstr>Presentación de PowerPoint</vt:lpstr>
      <vt:lpstr>Infección Primaria</vt:lpstr>
      <vt:lpstr>Recurrencia</vt:lpstr>
      <vt:lpstr>Diagnóstico</vt:lpstr>
      <vt:lpstr>Tratamiento</vt:lpstr>
      <vt:lpstr>Tratamiento</vt:lpstr>
      <vt:lpstr>Tratamiento</vt:lpstr>
      <vt:lpstr>HPV</vt:lpstr>
      <vt:lpstr>Presentación de PowerPoint</vt:lpstr>
      <vt:lpstr>Presentación de PowerPoint</vt:lpstr>
      <vt:lpstr>Epidemiología</vt:lpstr>
      <vt:lpstr>Presentación de PowerPoint</vt:lpstr>
      <vt:lpstr>Presentación de PowerPoint</vt:lpstr>
      <vt:lpstr>CLÍNICA</vt:lpstr>
      <vt:lpstr>4 variables de verrugas</vt:lpstr>
      <vt:lpstr>Condiloma acuminado</vt:lpstr>
      <vt:lpstr>Condiloma acuminado</vt:lpstr>
      <vt:lpstr>Verrugas queratósicas con aspecto corneo</vt:lpstr>
      <vt:lpstr>Verrugas papulares con aspecto liso</vt:lpstr>
      <vt:lpstr>Verrugas planas</vt:lpstr>
      <vt:lpstr>DIAgnóstico</vt:lpstr>
      <vt:lpstr>DIAgnóstico</vt:lpstr>
      <vt:lpstr>DIAGNÓSTICOS DIFERENCIALES</vt:lpstr>
      <vt:lpstr>     Molusco contagioso</vt:lpstr>
      <vt:lpstr>     Papulas perladas   glándulas de tyson</vt:lpstr>
      <vt:lpstr>Hemangioma</vt:lpstr>
      <vt:lpstr>Condilomas sifiliticos</vt:lpstr>
      <vt:lpstr>Prevención</vt:lpstr>
      <vt:lpstr>    tratamiento</vt:lpstr>
      <vt:lpstr>Presentación de PowerPoint</vt:lpstr>
      <vt:lpstr>Presentación de PowerPoint</vt:lpstr>
      <vt:lpstr>fisicos</vt:lpstr>
      <vt:lpstr>Resección quirúrgica</vt:lpstr>
      <vt:lpstr>Crioterapia con nitrógeno liquido</vt:lpstr>
      <vt:lpstr>Cirugía por Láser</vt:lpstr>
      <vt:lpstr>    quimicos</vt:lpstr>
      <vt:lpstr>Podofilotoxina al 0,5% solución o gel.</vt:lpstr>
      <vt:lpstr>Resina de Podofilino al 10 y 25%</vt:lpstr>
      <vt:lpstr>Acido Tricloroacético (BTA) solución 80 o 90%</vt:lpstr>
      <vt:lpstr>    Inmunomoduladores</vt:lpstr>
      <vt:lpstr>Crema Imiquimod al 5%</vt:lpstr>
      <vt:lpstr>Interferón humano recombinante alfa 2b (IFN-alfa2b)</vt:lpstr>
      <vt:lpstr>Interferón humano recombinante alfa 2b (IFN-alfa2b)</vt:lpstr>
      <vt:lpstr>5 Fluorouracilo</vt:lpstr>
      <vt:lpstr>TRATAMIENTO COMBINADO</vt:lpstr>
      <vt:lpstr>TRATAMIENTO COMBINADO</vt:lpstr>
      <vt:lpstr>TRATAMIENTO COMBINADO</vt:lpstr>
      <vt:lpstr>TRATAMIENTO COMBINADO</vt:lpstr>
      <vt:lpstr>HIV</vt:lpstr>
      <vt:lpstr>Hepatitis b</vt:lpstr>
      <vt:lpstr>Hepatitis c</vt:lpstr>
      <vt:lpstr>    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HPV</dc:title>
  <dc:creator>Nahuel Paesano</dc:creator>
  <cp:lastModifiedBy>Héctor Fernández</cp:lastModifiedBy>
  <cp:revision>89</cp:revision>
  <dcterms:created xsi:type="dcterms:W3CDTF">2019-12-03T23:54:02Z</dcterms:created>
  <dcterms:modified xsi:type="dcterms:W3CDTF">2020-07-20T15:11:14Z</dcterms:modified>
</cp:coreProperties>
</file>