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F526-623C-4B7E-9E3A-7D63FB2C458E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9B83-E93E-496B-AE12-95B58E313C0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578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9B83-E93E-496B-AE12-95B58E313C0A}" type="slidenum">
              <a:rPr lang="es-AR" smtClean="0"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721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173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207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695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953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25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77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249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30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7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39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22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8525-625C-4FBC-AB0D-3B732F1267AD}" type="datetimeFigureOut">
              <a:rPr lang="es-AR" smtClean="0"/>
              <a:t>15/8/2020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A20-F19D-4343-8EBB-7CD78DCC91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672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CASOS CLINICOS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93216"/>
            <a:ext cx="9144000" cy="1655762"/>
          </a:xfrm>
        </p:spPr>
        <p:txBody>
          <a:bodyPr/>
          <a:lstStyle/>
          <a:p>
            <a:r>
              <a:rPr lang="es-AR" dirty="0"/>
              <a:t>Integrante Capitulo de Infecciones SAU</a:t>
            </a:r>
          </a:p>
          <a:p>
            <a:r>
              <a:rPr lang="es-AR" dirty="0"/>
              <a:t>luis.soes@Gmail.com</a:t>
            </a:r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 flipH="1">
            <a:off x="2492583" y="3998181"/>
            <a:ext cx="7206833" cy="595035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Dr. Luis Soruco Estrada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5949" b="16551"/>
          <a:stretch/>
        </p:blipFill>
        <p:spPr>
          <a:xfrm>
            <a:off x="1" y="104766"/>
            <a:ext cx="1926072" cy="1294302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6251" b="16251"/>
          <a:stretch/>
        </p:blipFill>
        <p:spPr>
          <a:xfrm>
            <a:off x="10265929" y="104766"/>
            <a:ext cx="1926071" cy="12943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06" y="-10383"/>
            <a:ext cx="2024935" cy="19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AR" dirty="0"/>
              <a:t>Q máx. 16 ml</a:t>
            </a:r>
          </a:p>
          <a:p>
            <a:r>
              <a:rPr lang="es-AR" dirty="0"/>
              <a:t>Poca respuesta al tratamiento instaurado</a:t>
            </a:r>
          </a:p>
          <a:p>
            <a:r>
              <a:rPr lang="es-AR" dirty="0"/>
              <a:t>Requiere </a:t>
            </a:r>
            <a:r>
              <a:rPr lang="es-AR" dirty="0">
                <a:solidFill>
                  <a:srgbClr val="FFC000"/>
                </a:solidFill>
              </a:rPr>
              <a:t>tramadol </a:t>
            </a:r>
            <a:r>
              <a:rPr lang="es-AR" dirty="0"/>
              <a:t>por guardia en 1 oportunidad</a:t>
            </a:r>
          </a:p>
          <a:p>
            <a:r>
              <a:rPr lang="es-AR" dirty="0"/>
              <a:t>TX atb </a:t>
            </a:r>
            <a:r>
              <a:rPr lang="es-AR" dirty="0">
                <a:solidFill>
                  <a:srgbClr val="FFC000"/>
                </a:solidFill>
              </a:rPr>
              <a:t>TMS SMX 800/160 c/12 hrs x 3 sem</a:t>
            </a:r>
          </a:p>
          <a:p>
            <a:r>
              <a:rPr lang="es-AR" dirty="0"/>
              <a:t>UC y espermocultivo control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AR" dirty="0"/>
              <a:t>Mejoría del dolor y resultados de cultivos negativos</a:t>
            </a:r>
          </a:p>
          <a:p>
            <a:r>
              <a:rPr lang="es-AR" dirty="0"/>
              <a:t>Nicturia x1.</a:t>
            </a:r>
          </a:p>
          <a:p>
            <a:r>
              <a:rPr lang="es-AR" dirty="0"/>
              <a:t>Se inicia nuevamente con </a:t>
            </a:r>
            <a:r>
              <a:rPr lang="es-AR" dirty="0">
                <a:solidFill>
                  <a:srgbClr val="FFC000"/>
                </a:solidFill>
              </a:rPr>
              <a:t>tamsulosina</a:t>
            </a:r>
          </a:p>
          <a:p>
            <a:r>
              <a:rPr lang="es-AR" dirty="0"/>
              <a:t>Y se solicita psa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AR" dirty="0"/>
              <a:t>PSA 2,12</a:t>
            </a:r>
          </a:p>
          <a:p>
            <a:r>
              <a:rPr lang="es-AR" dirty="0"/>
              <a:t>Sin nicturia, con dolor ocasional a nivel perineal </a:t>
            </a:r>
          </a:p>
          <a:p>
            <a:r>
              <a:rPr lang="es-AR" dirty="0"/>
              <a:t>Se plantea UCFC, paciente se niega. </a:t>
            </a:r>
          </a:p>
          <a:p>
            <a:r>
              <a:rPr lang="es-AR" dirty="0"/>
              <a:t>Se inicia con </a:t>
            </a:r>
            <a:r>
              <a:rPr lang="es-AR" dirty="0">
                <a:solidFill>
                  <a:srgbClr val="FFC000"/>
                </a:solidFill>
              </a:rPr>
              <a:t>amitriptilina 10 mg </a:t>
            </a:r>
            <a:r>
              <a:rPr lang="es-AR" dirty="0"/>
              <a:t>cada 24 horas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AR" dirty="0"/>
              <a:t>Buena respuesta al tratamiento, además me informa que realizo </a:t>
            </a:r>
            <a:r>
              <a:rPr lang="es-AR" dirty="0">
                <a:solidFill>
                  <a:srgbClr val="FFC000"/>
                </a:solidFill>
              </a:rPr>
              <a:t>cambios en el estilo de vida y dietarios</a:t>
            </a:r>
          </a:p>
          <a:p>
            <a:r>
              <a:rPr lang="es-AR" dirty="0"/>
              <a:t>Continuó con dicha medicación de forma intermitente.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94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3 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6519" y="1825624"/>
            <a:ext cx="11372044" cy="4781237"/>
          </a:xfrm>
        </p:spPr>
        <p:txBody>
          <a:bodyPr numCol="1">
            <a:normAutofit fontScale="77500" lnSpcReduction="20000"/>
          </a:bodyPr>
          <a:lstStyle/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Paciente de 64 años </a:t>
            </a:r>
          </a:p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Antecedentes de HTA y DBT </a:t>
            </a:r>
          </a:p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C000"/>
                </a:solidFill>
                <a:latin typeface="Helvetica Light"/>
                <a:sym typeface="Helvetica Light"/>
              </a:rPr>
              <a:t>Biopsia transrrectal </a:t>
            </a: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3 días previos a la consulta por </a:t>
            </a:r>
            <a:r>
              <a:rPr lang="es-ES" sz="2900" kern="0" dirty="0">
                <a:solidFill>
                  <a:srgbClr val="FFC000"/>
                </a:solidFill>
                <a:latin typeface="Helvetica Light"/>
                <a:sym typeface="Helvetica Light"/>
              </a:rPr>
              <a:t>PSA </a:t>
            </a: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de </a:t>
            </a:r>
            <a:r>
              <a:rPr lang="es-ES" sz="2900" kern="0" dirty="0">
                <a:solidFill>
                  <a:srgbClr val="FFC000"/>
                </a:solidFill>
                <a:latin typeface="Helvetica Light"/>
                <a:sym typeface="Helvetica Light"/>
              </a:rPr>
              <a:t>11,6</a:t>
            </a:r>
          </a:p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Ingresa por guardia por </a:t>
            </a:r>
            <a:r>
              <a:rPr lang="es-ES" sz="2900" kern="0" dirty="0">
                <a:solidFill>
                  <a:srgbClr val="FFC000"/>
                </a:solidFill>
                <a:latin typeface="Helvetica Light"/>
                <a:sym typeface="Helvetica Light"/>
              </a:rPr>
              <a:t>dolor intenso perineal,  Temp.38,4°C y ligera hematuria, diuresis conservada</a:t>
            </a:r>
          </a:p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Hmto 38, HB 11,6 GB 19400, Urea de 55 y creatinina 1,23, </a:t>
            </a:r>
          </a:p>
          <a:p>
            <a:pPr marL="444500" lvl="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</a:pPr>
            <a:r>
              <a:rPr lang="es-ES" sz="2900" kern="0" dirty="0">
                <a:solidFill>
                  <a:srgbClr val="FFFFFF"/>
                </a:solidFill>
                <a:latin typeface="Helvetica Light"/>
                <a:sym typeface="Helvetica Light"/>
              </a:rPr>
              <a:t>Sedimento urinario con GB 20 a 25 x C, piocito 7 x C y abundantes hematíes</a:t>
            </a:r>
            <a:endParaRPr lang="es-AR" sz="2900" kern="0" dirty="0">
              <a:solidFill>
                <a:srgbClr val="FFFFFF"/>
              </a:solidFill>
              <a:latin typeface="Helvetica Light"/>
              <a:sym typeface="Helvetica Light"/>
            </a:endParaRP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0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3 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6519" y="1825624"/>
            <a:ext cx="11372044" cy="4781237"/>
          </a:xfrm>
        </p:spPr>
        <p:txBody>
          <a:bodyPr numCol="1">
            <a:normAutofit/>
          </a:bodyPr>
          <a:lstStyle/>
          <a:p>
            <a:r>
              <a:rPr lang="es-AR" dirty="0"/>
              <a:t>1 DDI</a:t>
            </a:r>
          </a:p>
          <a:p>
            <a:r>
              <a:rPr lang="es-AR" dirty="0"/>
              <a:t>Hemograma control GB 20600</a:t>
            </a:r>
          </a:p>
          <a:p>
            <a:r>
              <a:rPr lang="es-AR" dirty="0"/>
              <a:t>Infectología inicia con </a:t>
            </a:r>
            <a:r>
              <a:rPr lang="es-AR" dirty="0">
                <a:solidFill>
                  <a:srgbClr val="FFC000"/>
                </a:solidFill>
              </a:rPr>
              <a:t>Piperacilina tazobactam </a:t>
            </a:r>
          </a:p>
          <a:p>
            <a:r>
              <a:rPr lang="es-AR" dirty="0">
                <a:solidFill>
                  <a:srgbClr val="FFC000"/>
                </a:solidFill>
              </a:rPr>
              <a:t>TAC</a:t>
            </a:r>
            <a:r>
              <a:rPr lang="es-AR" dirty="0"/>
              <a:t> formación poliquística multitabicada, compatible con </a:t>
            </a:r>
            <a:r>
              <a:rPr lang="es-AR" dirty="0">
                <a:solidFill>
                  <a:srgbClr val="FFC000"/>
                </a:solidFill>
              </a:rPr>
              <a:t>absceso</a:t>
            </a:r>
            <a:r>
              <a:rPr lang="es-AR" dirty="0"/>
              <a:t> </a:t>
            </a:r>
          </a:p>
          <a:p>
            <a:r>
              <a:rPr lang="es-AR" dirty="0"/>
              <a:t>Se decide </a:t>
            </a:r>
            <a:r>
              <a:rPr lang="es-AR" dirty="0">
                <a:solidFill>
                  <a:srgbClr val="FFC000"/>
                </a:solidFill>
              </a:rPr>
              <a:t>drenaje quirúrgico con guía ecográfica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13" y="4768485"/>
            <a:ext cx="2903159" cy="18383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0146" t="25110" r="31699" b="31898"/>
          <a:stretch/>
        </p:blipFill>
        <p:spPr>
          <a:xfrm>
            <a:off x="7160653" y="4861038"/>
            <a:ext cx="1771759" cy="17135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8502" r="31468" b="47760"/>
          <a:stretch/>
        </p:blipFill>
        <p:spPr>
          <a:xfrm>
            <a:off x="59709" y="55530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3 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6519" y="1825624"/>
            <a:ext cx="11372044" cy="4781237"/>
          </a:xfrm>
        </p:spPr>
        <p:txBody>
          <a:bodyPr numCol="1">
            <a:normAutofit/>
          </a:bodyPr>
          <a:lstStyle/>
          <a:p>
            <a:r>
              <a:rPr lang="es-AR" dirty="0"/>
              <a:t>Pasa a UTI sin ARM</a:t>
            </a:r>
          </a:p>
          <a:p>
            <a:r>
              <a:rPr lang="es-AR" dirty="0"/>
              <a:t>GB post drenaje 27000 Urea 68 y creatinina de 1,32</a:t>
            </a:r>
          </a:p>
          <a:p>
            <a:r>
              <a:rPr lang="es-AR" dirty="0"/>
              <a:t>Se ajusta Tratamiento de PPC y TZB a dosis renal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0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3 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6519" y="1825624"/>
            <a:ext cx="11372044" cy="4781237"/>
          </a:xfrm>
        </p:spPr>
        <p:txBody>
          <a:bodyPr numCol="3">
            <a:normAutofit fontScale="85000" lnSpcReduction="20000"/>
          </a:bodyPr>
          <a:lstStyle/>
          <a:p>
            <a:r>
              <a:rPr lang="es-AR" sz="4600" dirty="0">
                <a:solidFill>
                  <a:srgbClr val="FF0000"/>
                </a:solidFill>
              </a:rPr>
              <a:t>1 DPO </a:t>
            </a:r>
          </a:p>
          <a:p>
            <a:pPr lvl="1"/>
            <a:r>
              <a:rPr lang="es-AR" sz="3400" dirty="0"/>
              <a:t>Mejoría clínica</a:t>
            </a:r>
          </a:p>
          <a:p>
            <a:pPr lvl="1"/>
            <a:r>
              <a:rPr lang="es-AR" sz="3400" dirty="0"/>
              <a:t>Menor secreción</a:t>
            </a:r>
          </a:p>
          <a:p>
            <a:pPr lvl="1"/>
            <a:r>
              <a:rPr lang="es-AR" sz="3400" dirty="0"/>
              <a:t>GB 20000 U 55 Cr 1,35</a:t>
            </a:r>
          </a:p>
          <a:p>
            <a:pPr lvl="1"/>
            <a:r>
              <a:rPr lang="es-AR" sz="3400" dirty="0"/>
              <a:t>Uc y HC E. Coli</a:t>
            </a:r>
          </a:p>
          <a:p>
            <a:pPr lvl="1"/>
            <a:r>
              <a:rPr lang="es-AR" sz="3400" dirty="0"/>
              <a:t>Infectología cumplir 7 días 	</a:t>
            </a:r>
          </a:p>
          <a:p>
            <a:endParaRPr lang="es-AR" sz="3400" dirty="0"/>
          </a:p>
          <a:p>
            <a:pPr marL="0" indent="0">
              <a:buNone/>
            </a:pPr>
            <a:endParaRPr lang="es-AR" sz="3400" dirty="0"/>
          </a:p>
          <a:p>
            <a:endParaRPr lang="es-AR" sz="4600" dirty="0">
              <a:solidFill>
                <a:srgbClr val="FFC000"/>
              </a:solidFill>
            </a:endParaRPr>
          </a:p>
          <a:p>
            <a:r>
              <a:rPr lang="es-AR" sz="4600" dirty="0">
                <a:solidFill>
                  <a:srgbClr val="FFC000"/>
                </a:solidFill>
              </a:rPr>
              <a:t>3 DPO</a:t>
            </a:r>
          </a:p>
          <a:p>
            <a:pPr lvl="1"/>
            <a:r>
              <a:rPr lang="es-AR" sz="3400" dirty="0"/>
              <a:t>Evolución Favorable</a:t>
            </a:r>
          </a:p>
          <a:p>
            <a:pPr lvl="1"/>
            <a:r>
              <a:rPr lang="es-AR" sz="3400" dirty="0"/>
              <a:t>Nula Secreción</a:t>
            </a:r>
          </a:p>
          <a:p>
            <a:pPr lvl="1"/>
            <a:r>
              <a:rPr lang="es-AR" sz="3400" dirty="0"/>
              <a:t>Gb 14000 </a:t>
            </a:r>
          </a:p>
          <a:p>
            <a:pPr lvl="1"/>
            <a:r>
              <a:rPr lang="es-AR" sz="3400" dirty="0"/>
              <a:t>Orinas claras, nula secreción</a:t>
            </a:r>
          </a:p>
          <a:p>
            <a:pPr lvl="1"/>
            <a:r>
              <a:rPr lang="es-AR" sz="3400" dirty="0"/>
              <a:t>Pasa a sala común</a:t>
            </a:r>
          </a:p>
          <a:p>
            <a:pPr lvl="1"/>
            <a:r>
              <a:rPr lang="es-AR" sz="3400" dirty="0"/>
              <a:t>Evolución favorable</a:t>
            </a:r>
          </a:p>
          <a:p>
            <a:pPr lvl="0"/>
            <a:endParaRPr lang="es-AR" sz="3400" dirty="0"/>
          </a:p>
          <a:p>
            <a:pPr lvl="0"/>
            <a:endParaRPr lang="es-AR" sz="4600" dirty="0">
              <a:solidFill>
                <a:srgbClr val="00B050"/>
              </a:solidFill>
            </a:endParaRPr>
          </a:p>
          <a:p>
            <a:pPr lvl="0"/>
            <a:endParaRPr lang="es-AR" sz="4600" dirty="0">
              <a:solidFill>
                <a:srgbClr val="00B050"/>
              </a:solidFill>
            </a:endParaRPr>
          </a:p>
          <a:p>
            <a:pPr lvl="0"/>
            <a:r>
              <a:rPr lang="es-AR" sz="4600" dirty="0">
                <a:solidFill>
                  <a:srgbClr val="00B050"/>
                </a:solidFill>
              </a:rPr>
              <a:t>5 DPO y 7 TX atb</a:t>
            </a:r>
          </a:p>
          <a:p>
            <a:pPr lvl="1"/>
            <a:r>
              <a:rPr lang="es-AR" sz="3400" dirty="0"/>
              <a:t>Evolución Favorable</a:t>
            </a:r>
          </a:p>
          <a:p>
            <a:pPr lvl="1"/>
            <a:r>
              <a:rPr lang="es-AR" sz="3400" dirty="0"/>
              <a:t>GB 9600 </a:t>
            </a:r>
          </a:p>
          <a:p>
            <a:pPr lvl="1"/>
            <a:r>
              <a:rPr lang="es-AR" sz="3400" dirty="0"/>
              <a:t>Nula secreción rectal</a:t>
            </a:r>
          </a:p>
          <a:p>
            <a:pPr lvl="1"/>
            <a:r>
              <a:rPr lang="es-AR" sz="3400" dirty="0"/>
              <a:t>TAC control Sin absceso</a:t>
            </a:r>
          </a:p>
          <a:p>
            <a:pPr lvl="1"/>
            <a:r>
              <a:rPr lang="es-AR" sz="3400" dirty="0"/>
              <a:t>Se otorga alta medica con fluroquinolonas x 15 días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0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3 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76519" y="1825624"/>
            <a:ext cx="11372044" cy="4781237"/>
          </a:xfrm>
        </p:spPr>
        <p:txBody>
          <a:bodyPr numCol="1">
            <a:normAutofit/>
          </a:bodyPr>
          <a:lstStyle/>
          <a:p>
            <a:r>
              <a:rPr lang="es-AR" dirty="0"/>
              <a:t>Control por consultorio buena evolución</a:t>
            </a:r>
          </a:p>
          <a:p>
            <a:r>
              <a:rPr lang="es-AR" dirty="0"/>
              <a:t>UC negativos</a:t>
            </a:r>
          </a:p>
          <a:p>
            <a:r>
              <a:rPr lang="es-AR" dirty="0"/>
              <a:t>Resultado de biopsia Prostatitis crónica, microcalcificaciones periféricas. 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0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64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C000"/>
                </a:solidFill>
              </a:rPr>
              <a:t>Muchas Gracias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0" t="46153" r="32990" b="18774"/>
          <a:stretch/>
        </p:blipFill>
        <p:spPr>
          <a:xfrm>
            <a:off x="3255293" y="1333398"/>
            <a:ext cx="5681414" cy="396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541" y="5266645"/>
            <a:ext cx="1683090" cy="1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1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Paciente 42 años</a:t>
            </a:r>
          </a:p>
          <a:p>
            <a:r>
              <a:rPr lang="es-AR" dirty="0"/>
              <a:t>Ingresa por guardia por </a:t>
            </a:r>
            <a:r>
              <a:rPr lang="es-AR" dirty="0">
                <a:solidFill>
                  <a:srgbClr val="FFC000"/>
                </a:solidFill>
              </a:rPr>
              <a:t>retención aguda de orina</a:t>
            </a:r>
          </a:p>
          <a:p>
            <a:r>
              <a:rPr lang="es-AR" dirty="0"/>
              <a:t>Afebril</a:t>
            </a:r>
          </a:p>
          <a:p>
            <a:r>
              <a:rPr lang="es-AR" dirty="0"/>
              <a:t>Leucocitosis</a:t>
            </a:r>
          </a:p>
          <a:p>
            <a:r>
              <a:rPr lang="es-AR" dirty="0"/>
              <a:t>Sedimento patológico</a:t>
            </a:r>
          </a:p>
          <a:p>
            <a:pPr lvl="1"/>
            <a:r>
              <a:rPr lang="es-AR" dirty="0"/>
              <a:t>Colocación de sonda vesical (hematuria leve)</a:t>
            </a:r>
          </a:p>
          <a:p>
            <a:pPr lvl="1"/>
            <a:r>
              <a:rPr lang="es-AR" dirty="0"/>
              <a:t>Inició con </a:t>
            </a:r>
            <a:r>
              <a:rPr lang="es-AR" dirty="0">
                <a:solidFill>
                  <a:srgbClr val="FFC000"/>
                </a:solidFill>
              </a:rPr>
              <a:t>ceftriaxona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1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VALORACION POR UROLOGIA</a:t>
            </a:r>
          </a:p>
          <a:p>
            <a:pPr marL="0" indent="0">
              <a:buNone/>
            </a:pPr>
            <a:r>
              <a:rPr lang="es-AR" dirty="0"/>
              <a:t>Anamnesis </a:t>
            </a:r>
          </a:p>
          <a:p>
            <a:pPr marL="0" indent="0">
              <a:buNone/>
            </a:pPr>
            <a:r>
              <a:rPr lang="es-AR" dirty="0"/>
              <a:t>EDR, próstata dolorosa a la palpación sin nódulos ni sobreagregados</a:t>
            </a:r>
          </a:p>
          <a:p>
            <a:pPr marL="0" indent="0">
              <a:buNone/>
            </a:pPr>
            <a:r>
              <a:rPr lang="es-AR" dirty="0"/>
              <a:t>Ecografía Próstata de 22 cc</a:t>
            </a:r>
          </a:p>
          <a:p>
            <a:pPr marL="0" indent="0">
              <a:buNone/>
            </a:pPr>
            <a:r>
              <a:rPr lang="es-AR" dirty="0"/>
              <a:t>5 días de tratamiento ATB, mejoría sintomática UC E. coli</a:t>
            </a:r>
          </a:p>
          <a:p>
            <a:pPr marL="0" indent="0">
              <a:buNone/>
            </a:pPr>
            <a:r>
              <a:rPr lang="es-AR" dirty="0"/>
              <a:t>Extracción de sonda vesical, tamsulosina y Ciprofloxacina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1</a:t>
            </a:r>
            <a:endParaRPr lang="es-AR" dirty="0"/>
          </a:p>
        </p:txBody>
      </p:sp>
      <p:sp>
        <p:nvSpPr>
          <p:cNvPr id="4" name="Marcador de texto 6"/>
          <p:cNvSpPr>
            <a:spLocks noGrp="1"/>
          </p:cNvSpPr>
          <p:nvPr>
            <p:ph idx="1"/>
          </p:nvPr>
        </p:nvSpPr>
        <p:spPr/>
        <p:txBody>
          <a:bodyPr numCol="2" anchor="t">
            <a:normAutofit/>
          </a:bodyPr>
          <a:lstStyle/>
          <a:p>
            <a:pPr marL="0" indent="0">
              <a:buNone/>
            </a:pPr>
            <a:r>
              <a:rPr lang="es-AR" dirty="0"/>
              <a:t>1 CONSULTA</a:t>
            </a:r>
          </a:p>
          <a:p>
            <a:pPr marL="444500" lvl="1" indent="0">
              <a:buNone/>
            </a:pPr>
            <a:r>
              <a:rPr lang="es-AR" dirty="0"/>
              <a:t>	mejoría sintomática</a:t>
            </a:r>
          </a:p>
          <a:p>
            <a:pPr marL="444500" lvl="1" indent="0">
              <a:buNone/>
            </a:pPr>
            <a:r>
              <a:rPr lang="es-AR" dirty="0"/>
              <a:t>	PSA 6,5</a:t>
            </a:r>
          </a:p>
          <a:p>
            <a:pPr marL="444500" lvl="1" indent="0">
              <a:buNone/>
            </a:pPr>
            <a:r>
              <a:rPr lang="es-AR" dirty="0"/>
              <a:t>	UC y espermocultivo control</a:t>
            </a:r>
          </a:p>
          <a:p>
            <a:pPr marL="444500" lvl="1" indent="0">
              <a:buNone/>
            </a:pPr>
            <a:r>
              <a:rPr lang="es-AR" dirty="0"/>
              <a:t> 	Nuevo PSA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2 CONSULTA</a:t>
            </a:r>
          </a:p>
          <a:p>
            <a:pPr marL="444500" lvl="1" indent="0">
              <a:buNone/>
            </a:pPr>
            <a:r>
              <a:rPr lang="es-AR" dirty="0"/>
              <a:t>Cultivos negativos</a:t>
            </a:r>
          </a:p>
          <a:p>
            <a:pPr marL="444500" lvl="1" indent="0">
              <a:buNone/>
            </a:pPr>
            <a:r>
              <a:rPr lang="es-AR" dirty="0"/>
              <a:t>PSA T 5,45 </a:t>
            </a:r>
          </a:p>
          <a:p>
            <a:pPr marL="444500" lvl="1" indent="0">
              <a:buNone/>
            </a:pPr>
            <a:r>
              <a:rPr lang="es-AR" dirty="0"/>
              <a:t>PSA L 0,92 </a:t>
            </a:r>
          </a:p>
          <a:p>
            <a:pPr marL="444500" lvl="1" indent="0">
              <a:buNone/>
            </a:pPr>
            <a:r>
              <a:rPr lang="es-AR" dirty="0"/>
              <a:t>Relación L/T 17% </a:t>
            </a:r>
          </a:p>
          <a:p>
            <a:pPr marL="444500" lvl="1" indent="0">
              <a:buNone/>
            </a:pPr>
            <a:r>
              <a:rPr lang="es-AR" dirty="0"/>
              <a:t>Leve dolor perineal</a:t>
            </a:r>
          </a:p>
          <a:p>
            <a:pPr marL="444500" lvl="1" indent="0">
              <a:buNone/>
            </a:pPr>
            <a:r>
              <a:rPr lang="es-AR" dirty="0"/>
              <a:t>Biopsia TRUS</a:t>
            </a:r>
          </a:p>
          <a:p>
            <a:pPr marL="444500" lvl="1" indent="0">
              <a:buNone/>
            </a:pPr>
            <a:endParaRPr lang="es-AR" sz="2800" dirty="0"/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1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Resultado de biopsia: </a:t>
            </a:r>
            <a:r>
              <a:rPr lang="es-AR" dirty="0">
                <a:solidFill>
                  <a:srgbClr val="FFC000"/>
                </a:solidFill>
              </a:rPr>
              <a:t>PROSTATIS CRONICA</a:t>
            </a:r>
          </a:p>
          <a:p>
            <a:r>
              <a:rPr lang="es-AR" dirty="0"/>
              <a:t>Control trimestral             </a:t>
            </a:r>
          </a:p>
          <a:p>
            <a:r>
              <a:rPr lang="es-AR" dirty="0"/>
              <a:t>Clínica y UC </a:t>
            </a:r>
          </a:p>
          <a:p>
            <a:r>
              <a:rPr lang="es-AR" dirty="0"/>
              <a:t>Se indica alfa bloqueantes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213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Paciente 47 años, traumatólogo</a:t>
            </a:r>
          </a:p>
          <a:p>
            <a:r>
              <a:rPr lang="es-AR" dirty="0"/>
              <a:t>Antecedentes </a:t>
            </a:r>
            <a:r>
              <a:rPr lang="es-AR" dirty="0">
                <a:solidFill>
                  <a:schemeClr val="accent4">
                    <a:lumMod val="75000"/>
                  </a:schemeClr>
                </a:solidFill>
              </a:rPr>
              <a:t>Uretritis gonocócica </a:t>
            </a:r>
            <a:r>
              <a:rPr lang="es-AR" dirty="0"/>
              <a:t>hace 10 años </a:t>
            </a:r>
          </a:p>
          <a:p>
            <a:r>
              <a:rPr lang="es-AR" dirty="0"/>
              <a:t>Múltiples consultas urológicas</a:t>
            </a:r>
          </a:p>
          <a:p>
            <a:r>
              <a:rPr lang="es-AR" dirty="0">
                <a:solidFill>
                  <a:srgbClr val="FFC000"/>
                </a:solidFill>
              </a:rPr>
              <a:t>Dolor Perineal tipo puntada</a:t>
            </a:r>
          </a:p>
          <a:p>
            <a:r>
              <a:rPr lang="es-AR" dirty="0"/>
              <a:t>En tratamiento con </a:t>
            </a:r>
            <a:r>
              <a:rPr lang="es-AR" dirty="0">
                <a:solidFill>
                  <a:srgbClr val="FFC000"/>
                </a:solidFill>
              </a:rPr>
              <a:t>Serenoa repens</a:t>
            </a:r>
          </a:p>
          <a:p>
            <a:r>
              <a:rPr lang="es-AR" dirty="0"/>
              <a:t>Disminución del chorro miccional</a:t>
            </a:r>
          </a:p>
          <a:p>
            <a:r>
              <a:rPr lang="es-AR" dirty="0"/>
              <a:t>Se inició ATB empírico </a:t>
            </a:r>
            <a:r>
              <a:rPr lang="es-AR" dirty="0">
                <a:solidFill>
                  <a:srgbClr val="FFC000"/>
                </a:solidFill>
              </a:rPr>
              <a:t>Ciprofloxacina y tamsulosina</a:t>
            </a:r>
          </a:p>
          <a:p>
            <a:r>
              <a:rPr lang="es-AR" dirty="0"/>
              <a:t>Estudios control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10" y="0"/>
            <a:ext cx="1683090" cy="1592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9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CASO CLINICO 2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AR" dirty="0"/>
              <a:t>Uretrocistografía sin alteraciones</a:t>
            </a:r>
          </a:p>
          <a:p>
            <a:r>
              <a:rPr lang="es-AR" dirty="0"/>
              <a:t>Ecografía con próstata de volumen de 32cc, RPM de 23ml </a:t>
            </a:r>
          </a:p>
          <a:p>
            <a:r>
              <a:rPr lang="es-AR" dirty="0"/>
              <a:t>PSA 2,22, PSA libre 0,5 relación  L/T22%</a:t>
            </a:r>
          </a:p>
          <a:p>
            <a:r>
              <a:rPr lang="es-AR" dirty="0"/>
              <a:t>UC y espermocultivo ambos negativos</a:t>
            </a:r>
          </a:p>
          <a:p>
            <a:r>
              <a:rPr lang="es-AR" dirty="0"/>
              <a:t>Tacto rectal leve molestia a la palpación</a:t>
            </a:r>
          </a:p>
          <a:p>
            <a:r>
              <a:rPr lang="es-AR" dirty="0"/>
              <a:t>Persiste sintomático a pesar del tratamiento </a:t>
            </a:r>
          </a:p>
          <a:p>
            <a:r>
              <a:rPr lang="es-AR" dirty="0"/>
              <a:t>Inició </a:t>
            </a:r>
            <a:r>
              <a:rPr lang="es-AR" dirty="0">
                <a:solidFill>
                  <a:srgbClr val="FFC000"/>
                </a:solidFill>
              </a:rPr>
              <a:t>dutasteride y tamsulosina</a:t>
            </a:r>
            <a:r>
              <a:rPr lang="es-AR" dirty="0"/>
              <a:t> con pobre respuesta a los 3 meses</a:t>
            </a:r>
          </a:p>
          <a:p>
            <a:r>
              <a:rPr lang="es-AR" dirty="0"/>
              <a:t>Se solicitó uroflujometría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55" y="0"/>
            <a:ext cx="1683090" cy="1592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502" r="31468" b="47760"/>
          <a:stretch/>
        </p:blipFill>
        <p:spPr>
          <a:xfrm>
            <a:off x="41778" y="55531"/>
            <a:ext cx="1592843" cy="11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586</Words>
  <Application>Microsoft Office PowerPoint</Application>
  <PresentationFormat>Panorámica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Office Theme</vt:lpstr>
      <vt:lpstr>CASOS CLINICOS</vt:lpstr>
      <vt:lpstr>CASO CLINICO </vt:lpstr>
      <vt:lpstr>CASO CLINICO 1</vt:lpstr>
      <vt:lpstr>CASO CLINICO 1</vt:lpstr>
      <vt:lpstr>CASO CLINICO 1</vt:lpstr>
      <vt:lpstr>CASO CLINICO 1</vt:lpstr>
      <vt:lpstr>CASO CLINICO </vt:lpstr>
      <vt:lpstr>CASO CLINICO 2</vt:lpstr>
      <vt:lpstr>CASO CLINICO 2</vt:lpstr>
      <vt:lpstr>CASO CLINICO 2</vt:lpstr>
      <vt:lpstr>CASO CLINICO 2</vt:lpstr>
      <vt:lpstr>CASO CLINICO 2</vt:lpstr>
      <vt:lpstr>CASO CLINICO 2</vt:lpstr>
      <vt:lpstr>CASO CLINICO </vt:lpstr>
      <vt:lpstr>CASO CLINICO 3 </vt:lpstr>
      <vt:lpstr>CASO CLINICO 3 </vt:lpstr>
      <vt:lpstr>CASO CLINICO 3 </vt:lpstr>
      <vt:lpstr>CASO CLINICO 3 </vt:lpstr>
      <vt:lpstr>CASO CLINICO 3 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CASOS CLINICOS</dc:title>
  <dc:creator>luis</dc:creator>
  <cp:lastModifiedBy>Matias Caradonti</cp:lastModifiedBy>
  <cp:revision>7</cp:revision>
  <dcterms:created xsi:type="dcterms:W3CDTF">2020-08-11T13:53:21Z</dcterms:created>
  <dcterms:modified xsi:type="dcterms:W3CDTF">2020-08-15T14:23:32Z</dcterms:modified>
</cp:coreProperties>
</file>