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350" r:id="rId2"/>
    <p:sldId id="256" r:id="rId3"/>
    <p:sldId id="352" r:id="rId4"/>
    <p:sldId id="361" r:id="rId5"/>
    <p:sldId id="341" r:id="rId6"/>
    <p:sldId id="362" r:id="rId7"/>
    <p:sldId id="359" r:id="rId8"/>
    <p:sldId id="360" r:id="rId9"/>
    <p:sldId id="384" r:id="rId10"/>
    <p:sldId id="369" r:id="rId11"/>
    <p:sldId id="368" r:id="rId12"/>
    <p:sldId id="367" r:id="rId13"/>
    <p:sldId id="382" r:id="rId14"/>
    <p:sldId id="381" r:id="rId15"/>
    <p:sldId id="357" r:id="rId16"/>
    <p:sldId id="355" r:id="rId17"/>
    <p:sldId id="354" r:id="rId18"/>
    <p:sldId id="372" r:id="rId19"/>
    <p:sldId id="370" r:id="rId20"/>
    <p:sldId id="366" r:id="rId21"/>
    <p:sldId id="365" r:id="rId22"/>
    <p:sldId id="376" r:id="rId23"/>
    <p:sldId id="364" r:id="rId24"/>
    <p:sldId id="363" r:id="rId25"/>
    <p:sldId id="373" r:id="rId26"/>
    <p:sldId id="374" r:id="rId27"/>
    <p:sldId id="380" r:id="rId28"/>
    <p:sldId id="379" r:id="rId29"/>
    <p:sldId id="375" r:id="rId30"/>
    <p:sldId id="383" r:id="rId31"/>
    <p:sldId id="353" r:id="rId32"/>
    <p:sldId id="377" r:id="rId33"/>
    <p:sldId id="308"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94580"/>
  </p:normalViewPr>
  <p:slideViewPr>
    <p:cSldViewPr>
      <p:cViewPr varScale="1">
        <p:scale>
          <a:sx n="41" d="100"/>
          <a:sy n="41" d="100"/>
        </p:scale>
        <p:origin x="1620" y="48"/>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606910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425599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3233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Texto del título</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Texto del título</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Texto del título</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Nivel de texto 1</a:t>
            </a:r>
          </a:p>
          <a:p>
            <a:pPr lvl="1"/>
            <a:r>
              <a:t>Nivel de texto 2</a:t>
            </a:r>
          </a:p>
          <a:p>
            <a:pPr lvl="2"/>
            <a:r>
              <a:t>Nivel de texto 3</a:t>
            </a:r>
          </a:p>
          <a:p>
            <a:pPr lvl="3"/>
            <a:r>
              <a:t>Nivel de texto 4</a:t>
            </a:r>
          </a:p>
          <a:p>
            <a:pPr lvl="4"/>
            <a:r>
              <a:t>Nivel de texto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Texto del título</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Texto del título</a:t>
            </a:r>
          </a:p>
        </p:txBody>
      </p:sp>
      <p:sp>
        <p:nvSpPr>
          <p:cNvPr id="57" name="Shape 57"/>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‹Nº›</a:t>
            </a:fld>
            <a:endParaRPr/>
          </a:p>
        </p:txBody>
      </p:sp>
      <p:pic>
        <p:nvPicPr>
          <p:cNvPr id="7" name="Imagen 6">
            <a:extLst>
              <a:ext uri="{FF2B5EF4-FFF2-40B4-BE49-F238E27FC236}">
                <a16:creationId xmlns:a16="http://schemas.microsoft.com/office/drawing/2014/main" id="{F07ECD67-CAD2-F84F-A1B9-E47DE67C91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62" t="12349" r="10544" b="52215"/>
          <a:stretch/>
        </p:blipFill>
        <p:spPr>
          <a:xfrm>
            <a:off x="11403803" y="76200"/>
            <a:ext cx="1509423" cy="1420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n 1">
            <a:extLst>
              <a:ext uri="{FF2B5EF4-FFF2-40B4-BE49-F238E27FC236}">
                <a16:creationId xmlns:a16="http://schemas.microsoft.com/office/drawing/2014/main" id="{37E385BB-7047-AB40-ACD6-3E26E3578A44}"/>
              </a:ext>
            </a:extLst>
          </p:cNvPr>
          <p:cNvPicPr>
            <a:picLocks noChangeAspect="1"/>
          </p:cNvPicPr>
          <p:nvPr userDrawn="1"/>
        </p:nvPicPr>
        <p:blipFill>
          <a:blip r:embed="rId3" cstate="print"/>
          <a:stretch>
            <a:fillRect/>
          </a:stretch>
        </p:blipFill>
        <p:spPr>
          <a:xfrm>
            <a:off x="155124" y="175795"/>
            <a:ext cx="1321039" cy="1321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Texto del título</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 Juan López</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“Escribir una cita aquí”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ubmed/11275719" TargetMode="External"/><Relationship Id="rId2" Type="http://schemas.openxmlformats.org/officeDocument/2006/relationships/hyperlink" Target="http://dx.doi.org/52453"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hyperlink" Target="https://www.ncbi.nlm.nih.gov/pubmed/11489699"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ubmed/11489699"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x-none" smtClean="0"/>
              <a:pPr/>
              <a:t>1</a:t>
            </a:fld>
            <a:endParaRPr lang="x-none"/>
          </a:p>
        </p:txBody>
      </p:sp>
      <p:pic>
        <p:nvPicPr>
          <p:cNvPr id="4" name="Picture 3"/>
          <p:cNvPicPr>
            <a:picLocks noChangeAspect="1"/>
          </p:cNvPicPr>
          <p:nvPr/>
        </p:nvPicPr>
        <p:blipFill rotWithShape="1">
          <a:blip r:embed="rId2" cstate="print"/>
          <a:srcRect l="34863" t="14306" r="34229" b="7271"/>
          <a:stretch/>
        </p:blipFill>
        <p:spPr>
          <a:xfrm>
            <a:off x="3262040" y="124272"/>
            <a:ext cx="6696744" cy="9553177"/>
          </a:xfrm>
          <a:prstGeom prst="rect">
            <a:avLst/>
          </a:prstGeom>
        </p:spPr>
      </p:pic>
    </p:spTree>
    <p:extLst>
      <p:ext uri="{BB962C8B-B14F-4D97-AF65-F5344CB8AC3E}">
        <p14:creationId xmlns:p14="http://schemas.microsoft.com/office/powerpoint/2010/main" val="5816822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AGUDA BACTERIANA</a:t>
            </a:r>
            <a:endParaRPr lang="x-none" sz="5400" dirty="0"/>
          </a:p>
        </p:txBody>
      </p:sp>
      <p:sp>
        <p:nvSpPr>
          <p:cNvPr id="3" name="Text Placeholder 2"/>
          <p:cNvSpPr>
            <a:spLocks noGrp="1"/>
          </p:cNvSpPr>
          <p:nvPr>
            <p:ph type="body" idx="1"/>
          </p:nvPr>
        </p:nvSpPr>
        <p:spPr>
          <a:xfrm>
            <a:off x="1029792" y="2572544"/>
            <a:ext cx="11099800" cy="6286500"/>
          </a:xfrm>
        </p:spPr>
        <p:txBody>
          <a:bodyPr>
            <a:normAutofit/>
          </a:bodyPr>
          <a:lstStyle/>
          <a:p>
            <a:pPr marL="0" indent="0">
              <a:buNone/>
            </a:pPr>
            <a:r>
              <a:rPr lang="x-none" b="1" smtClean="0">
                <a:solidFill>
                  <a:srgbClr val="FFC000"/>
                </a:solidFill>
              </a:rPr>
              <a:t>SINTOMAS:</a:t>
            </a:r>
          </a:p>
          <a:p>
            <a:r>
              <a:rPr lang="x-none" smtClean="0"/>
              <a:t>Fiebre – escalofríos.</a:t>
            </a:r>
          </a:p>
          <a:p>
            <a:r>
              <a:rPr lang="x-none" smtClean="0"/>
              <a:t>Dolor </a:t>
            </a:r>
            <a:r>
              <a:rPr lang="x-none" dirty="0" smtClean="0"/>
              <a:t>perineal, suprapúbico o </a:t>
            </a:r>
            <a:r>
              <a:rPr lang="x-none" err="1" smtClean="0"/>
              <a:t>dorsolumbar</a:t>
            </a:r>
            <a:r>
              <a:rPr lang="x-none" smtClean="0"/>
              <a:t>.</a:t>
            </a:r>
          </a:p>
          <a:p>
            <a:r>
              <a:rPr lang="x-none" smtClean="0"/>
              <a:t>Malestar </a:t>
            </a:r>
            <a:r>
              <a:rPr lang="x-none" dirty="0" smtClean="0"/>
              <a:t>general.</a:t>
            </a:r>
          </a:p>
          <a:p>
            <a:r>
              <a:rPr lang="x-none" dirty="0" smtClean="0"/>
              <a:t>Disuria, </a:t>
            </a:r>
            <a:r>
              <a:rPr lang="x-none" dirty="0" err="1"/>
              <a:t>polaquiuria</a:t>
            </a:r>
            <a:r>
              <a:rPr lang="x-none" dirty="0"/>
              <a:t> y obstrucción miccional.</a:t>
            </a:r>
            <a:endParaRPr lang="x-none" dirty="0" smtClean="0"/>
          </a:p>
        </p:txBody>
      </p:sp>
      <p:sp>
        <p:nvSpPr>
          <p:cNvPr id="5" name="Rectangle 4"/>
          <p:cNvSpPr/>
          <p:nvPr/>
        </p:nvSpPr>
        <p:spPr>
          <a:xfrm>
            <a:off x="669752" y="9197280"/>
            <a:ext cx="5044971" cy="369332"/>
          </a:xfrm>
          <a:prstGeom prst="rect">
            <a:avLst/>
          </a:prstGeom>
        </p:spPr>
        <p:txBody>
          <a:bodyPr wrap="none">
            <a:spAutoFit/>
          </a:bodyPr>
          <a:lstStyle/>
          <a:p>
            <a:pPr lvl="0" algn="l"/>
            <a:r>
              <a:rPr lang="es-ES" sz="1800" dirty="0"/>
              <a:t>Campbell Walsh 10ma </a:t>
            </a:r>
            <a:r>
              <a:rPr lang="es-ES" sz="1800" dirty="0" err="1"/>
              <a:t>edic</a:t>
            </a:r>
            <a:r>
              <a:rPr lang="es-ES" sz="1800" dirty="0"/>
              <a:t>, </a:t>
            </a:r>
            <a:r>
              <a:rPr lang="es-ES" sz="1800" dirty="0" err="1"/>
              <a:t>pag</a:t>
            </a:r>
            <a:r>
              <a:rPr lang="es-ES" sz="1800" dirty="0"/>
              <a:t>. 311 año 2010</a:t>
            </a:r>
          </a:p>
        </p:txBody>
      </p:sp>
      <p:pic>
        <p:nvPicPr>
          <p:cNvPr id="1026" name="Picture 2"/>
          <p:cNvPicPr>
            <a:picLocks noChangeAspect="1" noChangeArrowheads="1"/>
          </p:cNvPicPr>
          <p:nvPr/>
        </p:nvPicPr>
        <p:blipFill>
          <a:blip r:embed="rId2" cstate="print"/>
          <a:srcRect l="16769" t="16532" r="53345" b="29328"/>
          <a:stretch>
            <a:fillRect/>
          </a:stretch>
        </p:blipFill>
        <p:spPr bwMode="auto">
          <a:xfrm>
            <a:off x="9310712" y="2428528"/>
            <a:ext cx="2827951" cy="2880320"/>
          </a:xfrm>
          <a:prstGeom prst="rect">
            <a:avLst/>
          </a:prstGeom>
          <a:noFill/>
          <a:ln w="9525">
            <a:noFill/>
            <a:miter lim="800000"/>
            <a:headEnd/>
            <a:tailEnd/>
          </a:ln>
        </p:spPr>
      </p:pic>
    </p:spTree>
    <p:extLst>
      <p:ext uri="{BB962C8B-B14F-4D97-AF65-F5344CB8AC3E}">
        <p14:creationId xmlns:p14="http://schemas.microsoft.com/office/powerpoint/2010/main" val="344916950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AGUDA BACTERIANA</a:t>
            </a:r>
            <a:endParaRPr lang="x-none" sz="5400" dirty="0"/>
          </a:p>
        </p:txBody>
      </p:sp>
      <p:sp>
        <p:nvSpPr>
          <p:cNvPr id="3" name="Text Placeholder 2"/>
          <p:cNvSpPr>
            <a:spLocks noGrp="1"/>
          </p:cNvSpPr>
          <p:nvPr>
            <p:ph type="body" idx="1"/>
          </p:nvPr>
        </p:nvSpPr>
        <p:spPr>
          <a:xfrm>
            <a:off x="957784" y="2644552"/>
            <a:ext cx="11099800" cy="6286500"/>
          </a:xfrm>
        </p:spPr>
        <p:txBody>
          <a:bodyPr>
            <a:normAutofit fontScale="92500" lnSpcReduction="10000"/>
          </a:bodyPr>
          <a:lstStyle/>
          <a:p>
            <a:r>
              <a:rPr lang="x-none" b="1" dirty="0" smtClean="0">
                <a:solidFill>
                  <a:srgbClr val="FFC000"/>
                </a:solidFill>
              </a:rPr>
              <a:t>LABORATORIO</a:t>
            </a:r>
          </a:p>
          <a:p>
            <a:r>
              <a:rPr lang="x-none" b="1" dirty="0" smtClean="0">
                <a:solidFill>
                  <a:srgbClr val="FFC000"/>
                </a:solidFill>
              </a:rPr>
              <a:t>SEDIMENTO DE ORINA – UROCULTIVO.</a:t>
            </a:r>
            <a:r>
              <a:rPr lang="x-none" dirty="0" smtClean="0">
                <a:solidFill>
                  <a:srgbClr val="FF0000"/>
                </a:solidFill>
              </a:rPr>
              <a:t> </a:t>
            </a:r>
          </a:p>
          <a:p>
            <a:r>
              <a:rPr lang="x-none" b="1" dirty="0" smtClean="0">
                <a:solidFill>
                  <a:srgbClr val="FFC000"/>
                </a:solidFill>
              </a:rPr>
              <a:t>HEMOCULTIVO X 2 </a:t>
            </a:r>
          </a:p>
          <a:p>
            <a:r>
              <a:rPr lang="x-none" dirty="0" smtClean="0">
                <a:solidFill>
                  <a:schemeClr val="tx1"/>
                </a:solidFill>
              </a:rPr>
              <a:t>PSA. </a:t>
            </a:r>
          </a:p>
          <a:p>
            <a:r>
              <a:rPr lang="x-none" dirty="0" smtClean="0">
                <a:solidFill>
                  <a:schemeClr val="tx1"/>
                </a:solidFill>
              </a:rPr>
              <a:t>EXAMEN DIGITO RECTAL: </a:t>
            </a:r>
            <a:r>
              <a:rPr lang="x-none" dirty="0" smtClean="0"/>
              <a:t>Aumento </a:t>
            </a:r>
            <a:r>
              <a:rPr lang="x-none" dirty="0"/>
              <a:t>del tamaño </a:t>
            </a:r>
            <a:r>
              <a:rPr lang="x-none" dirty="0" smtClean="0"/>
              <a:t>prostático </a:t>
            </a:r>
            <a:r>
              <a:rPr lang="x-none" dirty="0"/>
              <a:t>con dolor y vivo reflejo miccional y con </a:t>
            </a:r>
            <a:r>
              <a:rPr lang="x-none" dirty="0" smtClean="0"/>
              <a:t>ocasional </a:t>
            </a:r>
            <a:r>
              <a:rPr lang="x-none" dirty="0"/>
              <a:t>exudado </a:t>
            </a:r>
            <a:r>
              <a:rPr lang="x-none" dirty="0" smtClean="0"/>
              <a:t>purulento uretral. </a:t>
            </a:r>
            <a:r>
              <a:rPr lang="x-none" dirty="0">
                <a:solidFill>
                  <a:srgbClr val="FF0000"/>
                </a:solidFill>
              </a:rPr>
              <a:t> </a:t>
            </a:r>
            <a:r>
              <a:rPr lang="x-none" dirty="0" smtClean="0">
                <a:solidFill>
                  <a:srgbClr val="FF0000"/>
                </a:solidFill>
              </a:rPr>
              <a:t>(NO RECOMENDADO). </a:t>
            </a:r>
            <a:endParaRPr lang="x-none" dirty="0">
              <a:solidFill>
                <a:srgbClr val="FF0000"/>
              </a:solidFill>
            </a:endParaRPr>
          </a:p>
        </p:txBody>
      </p:sp>
    </p:spTree>
    <p:extLst>
      <p:ext uri="{BB962C8B-B14F-4D97-AF65-F5344CB8AC3E}">
        <p14:creationId xmlns:p14="http://schemas.microsoft.com/office/powerpoint/2010/main" val="122820297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AGUDA BACTERIANA</a:t>
            </a:r>
            <a:endParaRPr lang="x-none" sz="5400" dirty="0"/>
          </a:p>
        </p:txBody>
      </p:sp>
      <p:pic>
        <p:nvPicPr>
          <p:cNvPr id="5" name="Imagen 5">
            <a:extLst>
              <a:ext uri="{FF2B5EF4-FFF2-40B4-BE49-F238E27FC236}">
                <a16:creationId xmlns:a16="http://schemas.microsoft.com/office/drawing/2014/main" id="{78CD4F60-191C-9345-84FF-F72FDD1B6221}"/>
              </a:ext>
            </a:extLst>
          </p:cNvPr>
          <p:cNvPicPr>
            <a:picLocks noChangeAspect="1"/>
          </p:cNvPicPr>
          <p:nvPr/>
        </p:nvPicPr>
        <p:blipFill rotWithShape="1">
          <a:blip r:embed="rId2" cstate="print"/>
          <a:srcRect l="1" r="932" b="72886"/>
          <a:stretch/>
        </p:blipFill>
        <p:spPr>
          <a:xfrm>
            <a:off x="813768" y="2572544"/>
            <a:ext cx="3856153" cy="1492424"/>
          </a:xfrm>
          <a:prstGeom prst="rect">
            <a:avLst/>
          </a:prstGeom>
        </p:spPr>
      </p:pic>
      <p:pic>
        <p:nvPicPr>
          <p:cNvPr id="6" name="Imagen 6">
            <a:extLst>
              <a:ext uri="{FF2B5EF4-FFF2-40B4-BE49-F238E27FC236}">
                <a16:creationId xmlns:a16="http://schemas.microsoft.com/office/drawing/2014/main" id="{FA54E47D-52EE-A442-A181-603B02BB18BE}"/>
              </a:ext>
            </a:extLst>
          </p:cNvPr>
          <p:cNvPicPr>
            <a:picLocks noChangeAspect="1"/>
          </p:cNvPicPr>
          <p:nvPr/>
        </p:nvPicPr>
        <p:blipFill rotWithShape="1">
          <a:blip r:embed="rId3" cstate="print"/>
          <a:srcRect l="4056" t="19450" r="3986" b="5419"/>
          <a:stretch/>
        </p:blipFill>
        <p:spPr>
          <a:xfrm>
            <a:off x="2541960" y="4228728"/>
            <a:ext cx="8064896" cy="4587033"/>
          </a:xfrm>
          <a:prstGeom prst="rect">
            <a:avLst/>
          </a:prstGeom>
        </p:spPr>
      </p:pic>
      <p:sp>
        <p:nvSpPr>
          <p:cNvPr id="7" name="Rectangle 6"/>
          <p:cNvSpPr/>
          <p:nvPr/>
        </p:nvSpPr>
        <p:spPr>
          <a:xfrm>
            <a:off x="1029792" y="9197280"/>
            <a:ext cx="2741456" cy="338554"/>
          </a:xfrm>
          <a:prstGeom prst="rect">
            <a:avLst/>
          </a:prstGeom>
        </p:spPr>
        <p:txBody>
          <a:bodyPr wrap="none">
            <a:spAutoFit/>
          </a:bodyPr>
          <a:lstStyle/>
          <a:p>
            <a:r>
              <a:rPr lang="es-ES" sz="1600" dirty="0"/>
              <a:t>http://www.infurg-semes.org</a:t>
            </a:r>
            <a:endParaRPr lang="x-none" sz="1600" dirty="0"/>
          </a:p>
        </p:txBody>
      </p:sp>
    </p:spTree>
    <p:extLst>
      <p:ext uri="{BB962C8B-B14F-4D97-AF65-F5344CB8AC3E}">
        <p14:creationId xmlns:p14="http://schemas.microsoft.com/office/powerpoint/2010/main" val="17919697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800" y="772344"/>
            <a:ext cx="11099800" cy="2159000"/>
          </a:xfrm>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a:t>
            </a: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PROSTATITIS CRONICA</a:t>
            </a:r>
            <a:endParaRPr lang="x-none" sz="5400" dirty="0"/>
          </a:p>
        </p:txBody>
      </p:sp>
      <p:sp>
        <p:nvSpPr>
          <p:cNvPr id="3" name="Text Placeholder 2"/>
          <p:cNvSpPr>
            <a:spLocks noGrp="1"/>
          </p:cNvSpPr>
          <p:nvPr>
            <p:ph type="body" idx="1"/>
          </p:nvPr>
        </p:nvSpPr>
        <p:spPr>
          <a:xfrm>
            <a:off x="813768" y="484312"/>
            <a:ext cx="11099800" cy="6790556"/>
          </a:xfrm>
        </p:spPr>
        <p:txBody>
          <a:bodyPr>
            <a:normAutofit/>
          </a:bodyPr>
          <a:lstStyle/>
          <a:p>
            <a:r>
              <a:rPr lang="x-none" b="1" dirty="0" smtClean="0">
                <a:solidFill>
                  <a:srgbClr val="FFC000"/>
                </a:solidFill>
              </a:rPr>
              <a:t>TEORIA DEL REFLUJO INTRADUCTAL</a:t>
            </a:r>
            <a:r>
              <a:rPr lang="x-none" dirty="0" smtClean="0"/>
              <a:t>: Producido por una micción </a:t>
            </a:r>
            <a:r>
              <a:rPr lang="x-none" dirty="0"/>
              <a:t>turbulenta de alta </a:t>
            </a:r>
            <a:r>
              <a:rPr lang="x-none" dirty="0" smtClean="0"/>
              <a:t>presión. </a:t>
            </a:r>
            <a:endParaRPr lang="x-none" dirty="0"/>
          </a:p>
        </p:txBody>
      </p:sp>
      <p:sp>
        <p:nvSpPr>
          <p:cNvPr id="6" name="Rectangle 5"/>
          <p:cNvSpPr/>
          <p:nvPr/>
        </p:nvSpPr>
        <p:spPr>
          <a:xfrm>
            <a:off x="237704" y="8911887"/>
            <a:ext cx="13004800" cy="830997"/>
          </a:xfrm>
          <a:prstGeom prst="rect">
            <a:avLst/>
          </a:prstGeom>
        </p:spPr>
        <p:txBody>
          <a:bodyPr wrap="square">
            <a:spAutoFit/>
          </a:bodyPr>
          <a:lstStyle/>
          <a:p>
            <a:pPr algn="l" fontAlgn="base"/>
            <a:r>
              <a:rPr lang="x-none" sz="1600" dirty="0" smtClean="0"/>
              <a:t> </a:t>
            </a:r>
            <a:r>
              <a:rPr lang="x-none" sz="1600" dirty="0" err="1" smtClean="0"/>
              <a:t>Kirby</a:t>
            </a:r>
            <a:r>
              <a:rPr lang="x-none" sz="1600" dirty="0" smtClean="0"/>
              <a:t> RS, </a:t>
            </a:r>
            <a:r>
              <a:rPr lang="x-none" sz="1600" dirty="0" err="1" smtClean="0"/>
              <a:t>Lowe</a:t>
            </a:r>
            <a:r>
              <a:rPr lang="x-none" sz="1600" dirty="0" smtClean="0"/>
              <a:t> D, </a:t>
            </a:r>
            <a:r>
              <a:rPr lang="x-none" sz="1600" dirty="0" err="1" smtClean="0"/>
              <a:t>Bultitude</a:t>
            </a:r>
            <a:r>
              <a:rPr lang="x-none" sz="1600" dirty="0" smtClean="0"/>
              <a:t> MI </a:t>
            </a:r>
            <a:r>
              <a:rPr lang="x-none" sz="1600" dirty="0" err="1" smtClean="0"/>
              <a:t>Shuttleworth</a:t>
            </a:r>
            <a:r>
              <a:rPr lang="x-none" sz="1600" dirty="0" smtClean="0"/>
              <a:t> </a:t>
            </a:r>
            <a:r>
              <a:rPr lang="x-none" sz="1600" dirty="0" err="1" smtClean="0"/>
              <a:t>KE.Intraprostatic</a:t>
            </a:r>
            <a:r>
              <a:rPr lang="x-none" sz="1600" dirty="0" smtClean="0"/>
              <a:t> </a:t>
            </a:r>
            <a:r>
              <a:rPr lang="x-none" sz="1600" dirty="0" err="1"/>
              <a:t>urinary</a:t>
            </a:r>
            <a:r>
              <a:rPr lang="x-none" sz="1600" dirty="0"/>
              <a:t> </a:t>
            </a:r>
            <a:r>
              <a:rPr lang="x-none" sz="1600" dirty="0" err="1"/>
              <a:t>reflux</a:t>
            </a:r>
            <a:r>
              <a:rPr lang="x-none" sz="1600" dirty="0"/>
              <a:t>: </a:t>
            </a:r>
            <a:r>
              <a:rPr lang="x-none" sz="1600" dirty="0" err="1"/>
              <a:t>an</a:t>
            </a:r>
            <a:r>
              <a:rPr lang="x-none" sz="1600" dirty="0"/>
              <a:t> </a:t>
            </a:r>
            <a:r>
              <a:rPr lang="x-none" sz="1600" dirty="0" err="1"/>
              <a:t>etiological</a:t>
            </a:r>
            <a:r>
              <a:rPr lang="x-none" sz="1600" dirty="0"/>
              <a:t> factor in </a:t>
            </a:r>
            <a:r>
              <a:rPr lang="x-none" sz="1600" dirty="0" err="1"/>
              <a:t>abacterial</a:t>
            </a:r>
            <a:r>
              <a:rPr lang="x-none" sz="1600" dirty="0"/>
              <a:t> </a:t>
            </a:r>
            <a:r>
              <a:rPr lang="x-none" sz="1600" dirty="0" err="1" smtClean="0"/>
              <a:t>prostatitis.Br</a:t>
            </a:r>
            <a:r>
              <a:rPr lang="x-none" sz="1600" dirty="0" smtClean="0"/>
              <a:t> </a:t>
            </a:r>
            <a:r>
              <a:rPr lang="x-none" sz="1600" dirty="0"/>
              <a:t>J </a:t>
            </a:r>
            <a:r>
              <a:rPr lang="x-none" sz="1600" dirty="0" err="1"/>
              <a:t>Urol</a:t>
            </a:r>
            <a:r>
              <a:rPr lang="x-none" sz="1600" dirty="0"/>
              <a:t>, </a:t>
            </a:r>
            <a:r>
              <a:rPr lang="x-none" sz="1600" dirty="0" smtClean="0"/>
              <a:t>121 (1982</a:t>
            </a:r>
            <a:r>
              <a:rPr lang="x-none" sz="1600" dirty="0"/>
              <a:t>), pp. 729-31</a:t>
            </a:r>
          </a:p>
          <a:p>
            <a:pPr algn="l" fontAlgn="base"/>
            <a:endParaRPr lang="x-none" sz="1600" dirty="0">
              <a:solidFill>
                <a:schemeClr val="tx1"/>
              </a:solidFill>
              <a:latin typeface="NexusSansPro"/>
            </a:endParaRPr>
          </a:p>
        </p:txBody>
      </p:sp>
      <p:pic>
        <p:nvPicPr>
          <p:cNvPr id="2050" name="Picture 2"/>
          <p:cNvPicPr>
            <a:picLocks noChangeAspect="1" noChangeArrowheads="1"/>
          </p:cNvPicPr>
          <p:nvPr/>
        </p:nvPicPr>
        <p:blipFill>
          <a:blip r:embed="rId2" cstate="print"/>
          <a:srcRect l="19537" t="26375" r="53898" b="44094"/>
          <a:stretch>
            <a:fillRect/>
          </a:stretch>
        </p:blipFill>
        <p:spPr bwMode="auto">
          <a:xfrm>
            <a:off x="3766096" y="4804792"/>
            <a:ext cx="5760640" cy="3600400"/>
          </a:xfrm>
          <a:prstGeom prst="rect">
            <a:avLst/>
          </a:prstGeom>
          <a:noFill/>
          <a:ln w="9525">
            <a:noFill/>
            <a:miter lim="800000"/>
            <a:headEnd/>
            <a:tailEnd/>
          </a:ln>
        </p:spPr>
      </p:pic>
    </p:spTree>
    <p:extLst>
      <p:ext uri="{BB962C8B-B14F-4D97-AF65-F5344CB8AC3E}">
        <p14:creationId xmlns:p14="http://schemas.microsoft.com/office/powerpoint/2010/main" val="3367572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800" y="628328"/>
            <a:ext cx="11099800" cy="2159000"/>
          </a:xfrm>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a:t>
            </a: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PROSTATITIS CRONICA</a:t>
            </a:r>
            <a:endParaRPr lang="x-none" sz="5400" dirty="0"/>
          </a:p>
        </p:txBody>
      </p:sp>
      <p:sp>
        <p:nvSpPr>
          <p:cNvPr id="3" name="Text Placeholder 2"/>
          <p:cNvSpPr>
            <a:spLocks noGrp="1"/>
          </p:cNvSpPr>
          <p:nvPr>
            <p:ph type="body" idx="1"/>
          </p:nvPr>
        </p:nvSpPr>
        <p:spPr>
          <a:xfrm>
            <a:off x="741760" y="1996480"/>
            <a:ext cx="11099800" cy="6286500"/>
          </a:xfrm>
        </p:spPr>
        <p:txBody>
          <a:bodyPr>
            <a:normAutofit/>
          </a:bodyPr>
          <a:lstStyle/>
          <a:p>
            <a:r>
              <a:rPr lang="x-none" b="1" dirty="0" smtClean="0">
                <a:solidFill>
                  <a:srgbClr val="FFC000"/>
                </a:solidFill>
              </a:rPr>
              <a:t>TEORIA OBSTRUCTIVA</a:t>
            </a:r>
            <a:r>
              <a:rPr lang="x-none" dirty="0" smtClean="0"/>
              <a:t>: </a:t>
            </a:r>
            <a:r>
              <a:rPr lang="x-none" dirty="0"/>
              <a:t>S</a:t>
            </a:r>
            <a:r>
              <a:rPr lang="x-none" dirty="0" smtClean="0"/>
              <a:t>íntomas estarían relacionados </a:t>
            </a:r>
            <a:r>
              <a:rPr lang="x-none" dirty="0"/>
              <a:t>en una disfunción miccional por estenosis uretral, disinergia esfinteriana u obstrucción del cuello vesical. </a:t>
            </a:r>
            <a:endParaRPr lang="x-none" dirty="0" smtClean="0"/>
          </a:p>
        </p:txBody>
      </p:sp>
      <p:sp>
        <p:nvSpPr>
          <p:cNvPr id="6" name="Rectangle 5"/>
          <p:cNvSpPr/>
          <p:nvPr/>
        </p:nvSpPr>
        <p:spPr>
          <a:xfrm>
            <a:off x="5556" y="8657282"/>
            <a:ext cx="13004800" cy="1077218"/>
          </a:xfrm>
          <a:prstGeom prst="rect">
            <a:avLst/>
          </a:prstGeom>
        </p:spPr>
        <p:txBody>
          <a:bodyPr wrap="square">
            <a:spAutoFit/>
          </a:bodyPr>
          <a:lstStyle/>
          <a:p>
            <a:pPr algn="l" fontAlgn="base"/>
            <a:r>
              <a:rPr lang="x-none" sz="1600" dirty="0" smtClean="0">
                <a:solidFill>
                  <a:schemeClr val="tx1"/>
                </a:solidFill>
                <a:latin typeface="NexusSansPro"/>
              </a:rPr>
              <a:t>1. Hochreiter </a:t>
            </a:r>
            <a:r>
              <a:rPr lang="x-none" sz="1600" dirty="0">
                <a:solidFill>
                  <a:schemeClr val="tx1"/>
                </a:solidFill>
                <a:latin typeface="NexusSansPro"/>
              </a:rPr>
              <a:t>W, </a:t>
            </a:r>
            <a:r>
              <a:rPr lang="x-none" sz="1600" dirty="0" err="1">
                <a:solidFill>
                  <a:schemeClr val="tx1"/>
                </a:solidFill>
                <a:latin typeface="NexusSansPro"/>
              </a:rPr>
              <a:t>Z'Brun</a:t>
            </a:r>
            <a:r>
              <a:rPr lang="x-none" sz="1600" dirty="0">
                <a:solidFill>
                  <a:schemeClr val="tx1"/>
                </a:solidFill>
                <a:latin typeface="NexusSansPro"/>
              </a:rPr>
              <a:t> S, Hochreiter </a:t>
            </a:r>
            <a:r>
              <a:rPr lang="x-none" sz="1600" dirty="0" smtClean="0">
                <a:solidFill>
                  <a:schemeClr val="tx1"/>
                </a:solidFill>
                <a:latin typeface="NexusSansPro"/>
              </a:rPr>
              <a:t>WW. Síndrome </a:t>
            </a:r>
            <a:r>
              <a:rPr lang="x-none" sz="1600" dirty="0">
                <a:solidFill>
                  <a:schemeClr val="tx1"/>
                </a:solidFill>
                <a:latin typeface="NexusSansPro"/>
              </a:rPr>
              <a:t>del dolor pélvico crónico y disfunción del </a:t>
            </a:r>
            <a:r>
              <a:rPr lang="x-none" sz="1600" dirty="0" err="1" smtClean="0">
                <a:solidFill>
                  <a:schemeClr val="tx1"/>
                </a:solidFill>
                <a:latin typeface="NexusSansPro"/>
              </a:rPr>
              <a:t>vaciado.Curr</a:t>
            </a:r>
            <a:r>
              <a:rPr lang="x-none" sz="1600" dirty="0" smtClean="0">
                <a:solidFill>
                  <a:schemeClr val="tx1"/>
                </a:solidFill>
                <a:latin typeface="NexusSansPro"/>
              </a:rPr>
              <a:t> </a:t>
            </a:r>
            <a:r>
              <a:rPr lang="x-none" sz="1600" dirty="0" err="1">
                <a:solidFill>
                  <a:schemeClr val="tx1"/>
                </a:solidFill>
                <a:latin typeface="NexusSansPro"/>
              </a:rPr>
              <a:t>Urol</a:t>
            </a:r>
            <a:r>
              <a:rPr lang="x-none" sz="1600" dirty="0">
                <a:solidFill>
                  <a:schemeClr val="tx1"/>
                </a:solidFill>
                <a:latin typeface="NexusSansPro"/>
              </a:rPr>
              <a:t> </a:t>
            </a:r>
            <a:r>
              <a:rPr lang="x-none" sz="1600" dirty="0" err="1">
                <a:solidFill>
                  <a:schemeClr val="tx1"/>
                </a:solidFill>
                <a:latin typeface="NexusSansPro"/>
              </a:rPr>
              <a:t>Reports</a:t>
            </a:r>
            <a:r>
              <a:rPr lang="x-none" sz="1600" dirty="0">
                <a:solidFill>
                  <a:schemeClr val="tx1"/>
                </a:solidFill>
                <a:latin typeface="NexusSansPro"/>
              </a:rPr>
              <a:t>, 4 (2005), pp. 15-20</a:t>
            </a:r>
          </a:p>
          <a:p>
            <a:pPr algn="l" fontAlgn="base"/>
            <a:r>
              <a:rPr lang="x-none" sz="1600" dirty="0" smtClean="0">
                <a:solidFill>
                  <a:schemeClr val="tx1"/>
                </a:solidFill>
                <a:latin typeface="inherit"/>
              </a:rPr>
              <a:t>2. </a:t>
            </a:r>
            <a:r>
              <a:rPr lang="x-none" sz="1600" dirty="0" err="1" smtClean="0">
                <a:solidFill>
                  <a:schemeClr val="tx1"/>
                </a:solidFill>
                <a:latin typeface="NexusSansPro"/>
              </a:rPr>
              <a:t>Hruz</a:t>
            </a:r>
            <a:r>
              <a:rPr lang="x-none" sz="1600" dirty="0" smtClean="0">
                <a:solidFill>
                  <a:schemeClr val="tx1"/>
                </a:solidFill>
                <a:latin typeface="NexusSansPro"/>
              </a:rPr>
              <a:t> </a:t>
            </a:r>
            <a:r>
              <a:rPr lang="x-none" sz="1600" dirty="0">
                <a:solidFill>
                  <a:schemeClr val="tx1"/>
                </a:solidFill>
                <a:latin typeface="NexusSansPro"/>
              </a:rPr>
              <a:t>P, </a:t>
            </a:r>
            <a:r>
              <a:rPr lang="x-none" sz="1600" dirty="0" err="1">
                <a:solidFill>
                  <a:schemeClr val="tx1"/>
                </a:solidFill>
                <a:latin typeface="NexusSansPro"/>
              </a:rPr>
              <a:t>Danuser</a:t>
            </a:r>
            <a:r>
              <a:rPr lang="x-none" sz="1600" dirty="0">
                <a:solidFill>
                  <a:schemeClr val="tx1"/>
                </a:solidFill>
                <a:latin typeface="NexusSansPro"/>
              </a:rPr>
              <a:t> H, </a:t>
            </a:r>
            <a:r>
              <a:rPr lang="x-none" sz="1600" dirty="0" err="1">
                <a:solidFill>
                  <a:schemeClr val="tx1"/>
                </a:solidFill>
                <a:latin typeface="NexusSansPro"/>
              </a:rPr>
              <a:t>Studer</a:t>
            </a:r>
            <a:r>
              <a:rPr lang="x-none" sz="1600" dirty="0">
                <a:solidFill>
                  <a:schemeClr val="tx1"/>
                </a:solidFill>
                <a:latin typeface="NexusSansPro"/>
              </a:rPr>
              <a:t> UE..</a:t>
            </a:r>
          </a:p>
          <a:p>
            <a:pPr algn="l" fontAlgn="base"/>
            <a:r>
              <a:rPr lang="x-none" sz="1600" dirty="0">
                <a:solidFill>
                  <a:schemeClr val="tx1"/>
                </a:solidFill>
                <a:latin typeface="NexusSansPro"/>
              </a:rPr>
              <a:t>Non-</a:t>
            </a:r>
            <a:r>
              <a:rPr lang="x-none" sz="1600" dirty="0" err="1">
                <a:solidFill>
                  <a:schemeClr val="tx1"/>
                </a:solidFill>
                <a:latin typeface="NexusSansPro"/>
              </a:rPr>
              <a:t>inflammatory</a:t>
            </a:r>
            <a:r>
              <a:rPr lang="x-none" sz="1600" dirty="0">
                <a:solidFill>
                  <a:schemeClr val="tx1"/>
                </a:solidFill>
                <a:latin typeface="NexusSansPro"/>
              </a:rPr>
              <a:t> chronic </a:t>
            </a:r>
            <a:r>
              <a:rPr lang="x-none" sz="1600" dirty="0" err="1">
                <a:solidFill>
                  <a:schemeClr val="tx1"/>
                </a:solidFill>
                <a:latin typeface="NexusSansPro"/>
              </a:rPr>
              <a:t>pelvic</a:t>
            </a:r>
            <a:r>
              <a:rPr lang="x-none" sz="1600" dirty="0">
                <a:solidFill>
                  <a:schemeClr val="tx1"/>
                </a:solidFill>
                <a:latin typeface="NexusSansPro"/>
              </a:rPr>
              <a:t> </a:t>
            </a:r>
            <a:r>
              <a:rPr lang="x-none" sz="1600" dirty="0" err="1">
                <a:solidFill>
                  <a:schemeClr val="tx1"/>
                </a:solidFill>
                <a:latin typeface="NexusSansPro"/>
              </a:rPr>
              <a:t>pain</a:t>
            </a:r>
            <a:r>
              <a:rPr lang="x-none" sz="1600" dirty="0">
                <a:solidFill>
                  <a:schemeClr val="tx1"/>
                </a:solidFill>
                <a:latin typeface="NexusSansPro"/>
              </a:rPr>
              <a:t> </a:t>
            </a:r>
            <a:r>
              <a:rPr lang="x-none" sz="1600" dirty="0" err="1">
                <a:solidFill>
                  <a:schemeClr val="tx1"/>
                </a:solidFill>
                <a:latin typeface="NexusSansPro"/>
              </a:rPr>
              <a:t>syndrome</a:t>
            </a:r>
            <a:r>
              <a:rPr lang="x-none" sz="1600" dirty="0">
                <a:solidFill>
                  <a:schemeClr val="tx1"/>
                </a:solidFill>
                <a:latin typeface="NexusSansPro"/>
              </a:rPr>
              <a:t> can be </a:t>
            </a:r>
            <a:r>
              <a:rPr lang="x-none" sz="1600" dirty="0" err="1">
                <a:solidFill>
                  <a:schemeClr val="tx1"/>
                </a:solidFill>
                <a:latin typeface="NexusSansPro"/>
              </a:rPr>
              <a:t>caused</a:t>
            </a:r>
            <a:r>
              <a:rPr lang="x-none" sz="1600" dirty="0">
                <a:solidFill>
                  <a:schemeClr val="tx1"/>
                </a:solidFill>
                <a:latin typeface="NexusSansPro"/>
              </a:rPr>
              <a:t> </a:t>
            </a:r>
            <a:r>
              <a:rPr lang="x-none" sz="1600" dirty="0" err="1">
                <a:solidFill>
                  <a:schemeClr val="tx1"/>
                </a:solidFill>
                <a:latin typeface="NexusSansPro"/>
              </a:rPr>
              <a:t>by</a:t>
            </a:r>
            <a:r>
              <a:rPr lang="x-none" sz="1600" dirty="0">
                <a:solidFill>
                  <a:schemeClr val="tx1"/>
                </a:solidFill>
                <a:latin typeface="NexusSansPro"/>
              </a:rPr>
              <a:t> </a:t>
            </a:r>
            <a:r>
              <a:rPr lang="x-none" sz="1600" dirty="0" err="1">
                <a:solidFill>
                  <a:schemeClr val="tx1"/>
                </a:solidFill>
                <a:latin typeface="NexusSansPro"/>
              </a:rPr>
              <a:t>bladder</a:t>
            </a:r>
            <a:r>
              <a:rPr lang="x-none" sz="1600" dirty="0">
                <a:solidFill>
                  <a:schemeClr val="tx1"/>
                </a:solidFill>
                <a:latin typeface="NexusSansPro"/>
              </a:rPr>
              <a:t> </a:t>
            </a:r>
            <a:r>
              <a:rPr lang="x-none" sz="1600" dirty="0" err="1">
                <a:solidFill>
                  <a:schemeClr val="tx1"/>
                </a:solidFill>
                <a:latin typeface="NexusSansPro"/>
              </a:rPr>
              <a:t>neck</a:t>
            </a:r>
            <a:r>
              <a:rPr lang="x-none" sz="1600" dirty="0">
                <a:solidFill>
                  <a:schemeClr val="tx1"/>
                </a:solidFill>
                <a:latin typeface="NexusSansPro"/>
              </a:rPr>
              <a:t> </a:t>
            </a:r>
            <a:r>
              <a:rPr lang="x-none" sz="1600" dirty="0" err="1" smtClean="0">
                <a:solidFill>
                  <a:schemeClr val="tx1"/>
                </a:solidFill>
                <a:latin typeface="NexusSansPro"/>
              </a:rPr>
              <a:t>hypertrophy.Eur</a:t>
            </a:r>
            <a:r>
              <a:rPr lang="x-none" sz="1600" dirty="0" smtClean="0">
                <a:solidFill>
                  <a:schemeClr val="tx1"/>
                </a:solidFill>
                <a:latin typeface="NexusSansPro"/>
              </a:rPr>
              <a:t> </a:t>
            </a:r>
            <a:r>
              <a:rPr lang="x-none" sz="1600" dirty="0" err="1">
                <a:solidFill>
                  <a:schemeClr val="tx1"/>
                </a:solidFill>
                <a:latin typeface="NexusSansPro"/>
              </a:rPr>
              <a:t>Urol</a:t>
            </a:r>
            <a:r>
              <a:rPr lang="x-none" sz="1600" dirty="0">
                <a:solidFill>
                  <a:schemeClr val="tx1"/>
                </a:solidFill>
                <a:latin typeface="NexusSansPro"/>
              </a:rPr>
              <a:t>, 44 (2003), pp. </a:t>
            </a:r>
            <a:r>
              <a:rPr lang="x-none" sz="1600" dirty="0" smtClean="0">
                <a:solidFill>
                  <a:schemeClr val="tx1"/>
                </a:solidFill>
                <a:latin typeface="NexusSansPro"/>
              </a:rPr>
              <a:t>106-10</a:t>
            </a:r>
          </a:p>
          <a:p>
            <a:pPr algn="l" fontAlgn="base"/>
            <a:endParaRPr lang="x-none" sz="1600" dirty="0">
              <a:solidFill>
                <a:schemeClr val="tx1"/>
              </a:solidFill>
              <a:latin typeface="NexusSansPro"/>
            </a:endParaRPr>
          </a:p>
        </p:txBody>
      </p:sp>
    </p:spTree>
    <p:extLst>
      <p:ext uri="{BB962C8B-B14F-4D97-AF65-F5344CB8AC3E}">
        <p14:creationId xmlns:p14="http://schemas.microsoft.com/office/powerpoint/2010/main" val="388951764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PROSTATITIS CRONICA</a:t>
            </a:r>
            <a:endParaRPr lang="x-none" sz="5400" dirty="0"/>
          </a:p>
        </p:txBody>
      </p:sp>
      <p:sp>
        <p:nvSpPr>
          <p:cNvPr id="3" name="Text Placeholder 2"/>
          <p:cNvSpPr>
            <a:spLocks noGrp="1"/>
          </p:cNvSpPr>
          <p:nvPr>
            <p:ph type="body" idx="1"/>
          </p:nvPr>
        </p:nvSpPr>
        <p:spPr>
          <a:xfrm>
            <a:off x="669752" y="1564432"/>
            <a:ext cx="11099800" cy="6286500"/>
          </a:xfrm>
        </p:spPr>
        <p:txBody>
          <a:bodyPr/>
          <a:lstStyle/>
          <a:p>
            <a:r>
              <a:rPr lang="x-none" b="1" dirty="0" smtClean="0">
                <a:solidFill>
                  <a:srgbClr val="FFC000"/>
                </a:solidFill>
              </a:rPr>
              <a:t>TEORIA INFECCIOSA</a:t>
            </a:r>
            <a:r>
              <a:rPr lang="x-none" dirty="0" smtClean="0"/>
              <a:t>:   Una vez las bacterias entran en los conductos y glándulas prostáticas se multiplican rápidamente e inducen una respuesta del organismo con infiltración de células inflamatorias, que puede cronificarse.  </a:t>
            </a:r>
            <a:endParaRPr lang="x-none" dirty="0"/>
          </a:p>
        </p:txBody>
      </p:sp>
      <p:sp>
        <p:nvSpPr>
          <p:cNvPr id="5" name="Rectangle 4"/>
          <p:cNvSpPr/>
          <p:nvPr/>
        </p:nvSpPr>
        <p:spPr>
          <a:xfrm>
            <a:off x="691432" y="9197280"/>
            <a:ext cx="12313368" cy="338554"/>
          </a:xfrm>
          <a:prstGeom prst="rect">
            <a:avLst/>
          </a:prstGeom>
        </p:spPr>
        <p:txBody>
          <a:bodyPr wrap="square">
            <a:spAutoFit/>
          </a:bodyPr>
          <a:lstStyle/>
          <a:p>
            <a:pPr algn="l" fontAlgn="base"/>
            <a:r>
              <a:rPr lang="en-US" sz="1600" dirty="0">
                <a:solidFill>
                  <a:schemeClr val="tx1"/>
                </a:solidFill>
                <a:latin typeface="NexusSansPro"/>
              </a:rPr>
              <a:t>Nickel JC, </a:t>
            </a:r>
            <a:r>
              <a:rPr lang="en-US" sz="1600" dirty="0" err="1">
                <a:solidFill>
                  <a:schemeClr val="tx1"/>
                </a:solidFill>
                <a:latin typeface="NexusSansPro"/>
              </a:rPr>
              <a:t>Costerton</a:t>
            </a:r>
            <a:r>
              <a:rPr lang="en-US" sz="1600" dirty="0">
                <a:solidFill>
                  <a:schemeClr val="tx1"/>
                </a:solidFill>
                <a:latin typeface="NexusSansPro"/>
              </a:rPr>
              <a:t> </a:t>
            </a:r>
            <a:r>
              <a:rPr lang="en-US" sz="1600" dirty="0" err="1" smtClean="0">
                <a:solidFill>
                  <a:schemeClr val="tx1"/>
                </a:solidFill>
                <a:latin typeface="NexusSansPro"/>
              </a:rPr>
              <a:t>JW.Bacterial</a:t>
            </a:r>
            <a:r>
              <a:rPr lang="en-US" sz="1600" dirty="0" smtClean="0">
                <a:solidFill>
                  <a:schemeClr val="tx1"/>
                </a:solidFill>
                <a:latin typeface="NexusSansPro"/>
              </a:rPr>
              <a:t> </a:t>
            </a:r>
            <a:r>
              <a:rPr lang="en-US" sz="1600" dirty="0">
                <a:solidFill>
                  <a:schemeClr val="tx1"/>
                </a:solidFill>
                <a:latin typeface="NexusSansPro"/>
              </a:rPr>
              <a:t>localization in antibiotic refractory chronic bacterial </a:t>
            </a:r>
            <a:r>
              <a:rPr lang="en-US" sz="1600" dirty="0" err="1" smtClean="0">
                <a:solidFill>
                  <a:schemeClr val="tx1"/>
                </a:solidFill>
                <a:latin typeface="NexusSansPro"/>
              </a:rPr>
              <a:t>prostatitis.Prostate</a:t>
            </a:r>
            <a:r>
              <a:rPr lang="en-US" sz="1600" dirty="0">
                <a:solidFill>
                  <a:schemeClr val="tx1"/>
                </a:solidFill>
                <a:latin typeface="NexusSansPro"/>
              </a:rPr>
              <a:t>, 23 (1993), pp. 107-14</a:t>
            </a:r>
          </a:p>
        </p:txBody>
      </p:sp>
    </p:spTree>
    <p:extLst>
      <p:ext uri="{BB962C8B-B14F-4D97-AF65-F5344CB8AC3E}">
        <p14:creationId xmlns:p14="http://schemas.microsoft.com/office/powerpoint/2010/main" val="159435641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PROSTATITIS CRONICA</a:t>
            </a:r>
            <a:endParaRPr lang="x-none" sz="5400" dirty="0"/>
          </a:p>
        </p:txBody>
      </p:sp>
      <p:sp>
        <p:nvSpPr>
          <p:cNvPr id="3" name="Text Placeholder 2"/>
          <p:cNvSpPr>
            <a:spLocks noGrp="1"/>
          </p:cNvSpPr>
          <p:nvPr>
            <p:ph type="body" idx="1"/>
          </p:nvPr>
        </p:nvSpPr>
        <p:spPr/>
        <p:txBody>
          <a:bodyPr>
            <a:normAutofit/>
          </a:bodyPr>
          <a:lstStyle/>
          <a:p>
            <a:r>
              <a:rPr lang="x-none" b="1" dirty="0" smtClean="0">
                <a:solidFill>
                  <a:srgbClr val="FFC000"/>
                </a:solidFill>
              </a:rPr>
              <a:t>TEORIA AUTOINMUNE</a:t>
            </a:r>
            <a:r>
              <a:rPr lang="x-none" dirty="0" smtClean="0"/>
              <a:t>: </a:t>
            </a:r>
            <a:r>
              <a:rPr lang="x-none" dirty="0"/>
              <a:t>E</a:t>
            </a:r>
            <a:r>
              <a:rPr lang="x-none" dirty="0" smtClean="0"/>
              <a:t>stímulos </a:t>
            </a:r>
            <a:r>
              <a:rPr lang="x-none" dirty="0"/>
              <a:t>antigénicos, (</a:t>
            </a:r>
            <a:r>
              <a:rPr lang="x-none" dirty="0" smtClean="0"/>
              <a:t>microbianos o reflujo urinario), </a:t>
            </a:r>
            <a:r>
              <a:rPr lang="x-none" dirty="0"/>
              <a:t>determinarían una respuesta del sistema inmunológico humoral y </a:t>
            </a:r>
            <a:r>
              <a:rPr lang="x-none" dirty="0" smtClean="0"/>
              <a:t>celular</a:t>
            </a:r>
            <a:r>
              <a:rPr lang="x-none" dirty="0"/>
              <a:t> así como el aumento de </a:t>
            </a:r>
            <a:r>
              <a:rPr lang="x-none" dirty="0" err="1"/>
              <a:t>citocinas</a:t>
            </a:r>
            <a:r>
              <a:rPr lang="x-none" dirty="0"/>
              <a:t> </a:t>
            </a:r>
            <a:r>
              <a:rPr lang="x-none" dirty="0" err="1" smtClean="0"/>
              <a:t>proinflamatorias</a:t>
            </a:r>
            <a:r>
              <a:rPr lang="x-none" dirty="0" smtClean="0"/>
              <a:t>. </a:t>
            </a:r>
          </a:p>
          <a:p>
            <a:endParaRPr lang="x-none" dirty="0"/>
          </a:p>
        </p:txBody>
      </p:sp>
      <p:sp>
        <p:nvSpPr>
          <p:cNvPr id="5" name="Rectangle 4"/>
          <p:cNvSpPr/>
          <p:nvPr/>
        </p:nvSpPr>
        <p:spPr>
          <a:xfrm>
            <a:off x="309712" y="8261176"/>
            <a:ext cx="12313368" cy="1077218"/>
          </a:xfrm>
          <a:prstGeom prst="rect">
            <a:avLst/>
          </a:prstGeom>
        </p:spPr>
        <p:txBody>
          <a:bodyPr wrap="square">
            <a:spAutoFit/>
          </a:bodyPr>
          <a:lstStyle/>
          <a:p>
            <a:pPr algn="l" fontAlgn="base"/>
            <a:r>
              <a:rPr lang="x-none" sz="1600" dirty="0" smtClean="0">
                <a:solidFill>
                  <a:schemeClr val="tx1"/>
                </a:solidFill>
                <a:latin typeface="NexusSansPro"/>
              </a:rPr>
              <a:t>1. Ludwig </a:t>
            </a:r>
            <a:r>
              <a:rPr lang="x-none" sz="1600" dirty="0">
                <a:solidFill>
                  <a:schemeClr val="tx1"/>
                </a:solidFill>
                <a:latin typeface="NexusSansPro"/>
              </a:rPr>
              <a:t>M, </a:t>
            </a:r>
            <a:r>
              <a:rPr lang="x-none" sz="1600" dirty="0" err="1">
                <a:solidFill>
                  <a:schemeClr val="tx1"/>
                </a:solidFill>
                <a:latin typeface="NexusSansPro"/>
              </a:rPr>
              <a:t>Steltz</a:t>
            </a:r>
            <a:r>
              <a:rPr lang="x-none" sz="1600" dirty="0">
                <a:solidFill>
                  <a:schemeClr val="tx1"/>
                </a:solidFill>
                <a:latin typeface="NexusSansPro"/>
              </a:rPr>
              <a:t> C, </a:t>
            </a:r>
            <a:r>
              <a:rPr lang="x-none" sz="1600" dirty="0" err="1">
                <a:solidFill>
                  <a:schemeClr val="tx1"/>
                </a:solidFill>
                <a:latin typeface="NexusSansPro"/>
              </a:rPr>
              <a:t>Huwe</a:t>
            </a:r>
            <a:r>
              <a:rPr lang="x-none" sz="1600" dirty="0">
                <a:solidFill>
                  <a:schemeClr val="tx1"/>
                </a:solidFill>
                <a:latin typeface="NexusSansPro"/>
              </a:rPr>
              <a:t> P, </a:t>
            </a:r>
            <a:r>
              <a:rPr lang="x-none" sz="1600" dirty="0" err="1">
                <a:solidFill>
                  <a:schemeClr val="tx1"/>
                </a:solidFill>
                <a:latin typeface="NexusSansPro"/>
              </a:rPr>
              <a:t>Schaffer</a:t>
            </a:r>
            <a:r>
              <a:rPr lang="x-none" sz="1600" dirty="0">
                <a:solidFill>
                  <a:schemeClr val="tx1"/>
                </a:solidFill>
                <a:latin typeface="NexusSansPro"/>
              </a:rPr>
              <a:t> R, </a:t>
            </a:r>
            <a:r>
              <a:rPr lang="x-none" sz="1600" dirty="0" err="1">
                <a:solidFill>
                  <a:schemeClr val="tx1"/>
                </a:solidFill>
                <a:latin typeface="NexusSansPro"/>
              </a:rPr>
              <a:t>Altmannsberger</a:t>
            </a:r>
            <a:r>
              <a:rPr lang="x-none" sz="1600" dirty="0">
                <a:solidFill>
                  <a:schemeClr val="tx1"/>
                </a:solidFill>
                <a:latin typeface="NexusSansPro"/>
              </a:rPr>
              <a:t> M, </a:t>
            </a:r>
            <a:r>
              <a:rPr lang="x-none" sz="1600" dirty="0" err="1">
                <a:solidFill>
                  <a:schemeClr val="tx1"/>
                </a:solidFill>
                <a:latin typeface="NexusSansPro"/>
              </a:rPr>
              <a:t>Weidner</a:t>
            </a:r>
            <a:r>
              <a:rPr lang="x-none" sz="1600" dirty="0">
                <a:solidFill>
                  <a:schemeClr val="tx1"/>
                </a:solidFill>
                <a:latin typeface="NexusSansPro"/>
              </a:rPr>
              <a:t> </a:t>
            </a:r>
            <a:r>
              <a:rPr lang="x-none" sz="1600" dirty="0" smtClean="0">
                <a:solidFill>
                  <a:schemeClr val="tx1"/>
                </a:solidFill>
                <a:latin typeface="NexusSansPro"/>
              </a:rPr>
              <a:t>W. </a:t>
            </a:r>
            <a:r>
              <a:rPr lang="x-none" sz="1600" dirty="0" err="1" smtClean="0">
                <a:solidFill>
                  <a:schemeClr val="tx1"/>
                </a:solidFill>
                <a:latin typeface="NexusSansPro"/>
              </a:rPr>
              <a:t>Immunocytological</a:t>
            </a:r>
            <a:r>
              <a:rPr lang="x-none" sz="1600" dirty="0" smtClean="0">
                <a:solidFill>
                  <a:schemeClr val="tx1"/>
                </a:solidFill>
                <a:latin typeface="NexusSansPro"/>
              </a:rPr>
              <a:t> </a:t>
            </a:r>
            <a:r>
              <a:rPr lang="x-none" sz="1600" dirty="0" err="1">
                <a:solidFill>
                  <a:schemeClr val="tx1"/>
                </a:solidFill>
                <a:latin typeface="NexusSansPro"/>
              </a:rPr>
              <a:t>analysis</a:t>
            </a:r>
            <a:r>
              <a:rPr lang="x-none" sz="1600" dirty="0">
                <a:solidFill>
                  <a:schemeClr val="tx1"/>
                </a:solidFill>
                <a:latin typeface="NexusSansPro"/>
              </a:rPr>
              <a:t> of </a:t>
            </a:r>
            <a:r>
              <a:rPr lang="x-none" sz="1600" dirty="0" err="1" smtClean="0">
                <a:solidFill>
                  <a:schemeClr val="tx1"/>
                </a:solidFill>
                <a:latin typeface="NexusSansPro"/>
              </a:rPr>
              <a:t>leukocyte</a:t>
            </a:r>
            <a:r>
              <a:rPr lang="x-none" sz="1600" dirty="0" smtClean="0">
                <a:solidFill>
                  <a:schemeClr val="tx1"/>
                </a:solidFill>
                <a:latin typeface="NexusSansPro"/>
              </a:rPr>
              <a:t> </a:t>
            </a:r>
            <a:r>
              <a:rPr lang="x-none" sz="1600" dirty="0" err="1" smtClean="0">
                <a:solidFill>
                  <a:schemeClr val="tx1"/>
                </a:solidFill>
                <a:latin typeface="NexusSansPro"/>
              </a:rPr>
              <a:t>subpopulations</a:t>
            </a:r>
            <a:r>
              <a:rPr lang="x-none" sz="1600" dirty="0" smtClean="0">
                <a:solidFill>
                  <a:schemeClr val="tx1"/>
                </a:solidFill>
                <a:latin typeface="NexusSansPro"/>
              </a:rPr>
              <a:t> </a:t>
            </a:r>
            <a:r>
              <a:rPr lang="x-none" sz="1600" dirty="0">
                <a:solidFill>
                  <a:schemeClr val="tx1"/>
                </a:solidFill>
                <a:latin typeface="NexusSansPro"/>
              </a:rPr>
              <a:t>in </a:t>
            </a:r>
            <a:r>
              <a:rPr lang="x-none" sz="1600" dirty="0" err="1">
                <a:solidFill>
                  <a:schemeClr val="tx1"/>
                </a:solidFill>
                <a:latin typeface="NexusSansPro"/>
              </a:rPr>
              <a:t>urine</a:t>
            </a:r>
            <a:r>
              <a:rPr lang="x-none" sz="1600" dirty="0">
                <a:solidFill>
                  <a:schemeClr val="tx1"/>
                </a:solidFill>
                <a:latin typeface="NexusSansPro"/>
              </a:rPr>
              <a:t> </a:t>
            </a:r>
            <a:r>
              <a:rPr lang="x-none" sz="1600" dirty="0" err="1">
                <a:solidFill>
                  <a:schemeClr val="tx1"/>
                </a:solidFill>
                <a:latin typeface="NexusSansPro"/>
              </a:rPr>
              <a:t>specimens</a:t>
            </a:r>
            <a:r>
              <a:rPr lang="x-none" sz="1600" dirty="0">
                <a:solidFill>
                  <a:schemeClr val="tx1"/>
                </a:solidFill>
                <a:latin typeface="NexusSansPro"/>
              </a:rPr>
              <a:t> </a:t>
            </a:r>
            <a:r>
              <a:rPr lang="x-none" sz="1600" dirty="0" err="1">
                <a:solidFill>
                  <a:schemeClr val="tx1"/>
                </a:solidFill>
                <a:latin typeface="NexusSansPro"/>
              </a:rPr>
              <a:t>before</a:t>
            </a:r>
            <a:r>
              <a:rPr lang="x-none" sz="1600" dirty="0">
                <a:solidFill>
                  <a:schemeClr val="tx1"/>
                </a:solidFill>
                <a:latin typeface="NexusSansPro"/>
              </a:rPr>
              <a:t> and </a:t>
            </a:r>
            <a:r>
              <a:rPr lang="x-none" sz="1600" dirty="0" err="1">
                <a:solidFill>
                  <a:schemeClr val="tx1"/>
                </a:solidFill>
                <a:latin typeface="NexusSansPro"/>
              </a:rPr>
              <a:t>after</a:t>
            </a:r>
            <a:r>
              <a:rPr lang="x-none" sz="1600" dirty="0">
                <a:solidFill>
                  <a:schemeClr val="tx1"/>
                </a:solidFill>
                <a:latin typeface="NexusSansPro"/>
              </a:rPr>
              <a:t> </a:t>
            </a:r>
            <a:r>
              <a:rPr lang="x-none" sz="1600" dirty="0" err="1">
                <a:solidFill>
                  <a:schemeClr val="tx1"/>
                </a:solidFill>
                <a:latin typeface="NexusSansPro"/>
              </a:rPr>
              <a:t>prostatic</a:t>
            </a:r>
            <a:r>
              <a:rPr lang="x-none" sz="1600" dirty="0">
                <a:solidFill>
                  <a:schemeClr val="tx1"/>
                </a:solidFill>
                <a:latin typeface="NexusSansPro"/>
              </a:rPr>
              <a:t> </a:t>
            </a:r>
            <a:r>
              <a:rPr lang="x-none" sz="1600" dirty="0" err="1" smtClean="0">
                <a:solidFill>
                  <a:schemeClr val="tx1"/>
                </a:solidFill>
                <a:latin typeface="NexusSansPro"/>
              </a:rPr>
              <a:t>massage.Eur</a:t>
            </a:r>
            <a:r>
              <a:rPr lang="x-none" sz="1600" dirty="0" smtClean="0">
                <a:solidFill>
                  <a:schemeClr val="tx1"/>
                </a:solidFill>
                <a:latin typeface="NexusSansPro"/>
              </a:rPr>
              <a:t> </a:t>
            </a:r>
            <a:r>
              <a:rPr lang="x-none" sz="1600" dirty="0" err="1">
                <a:solidFill>
                  <a:schemeClr val="tx1"/>
                </a:solidFill>
                <a:latin typeface="NexusSansPro"/>
              </a:rPr>
              <a:t>Urol</a:t>
            </a:r>
            <a:r>
              <a:rPr lang="x-none" sz="1600" dirty="0">
                <a:solidFill>
                  <a:schemeClr val="tx1"/>
                </a:solidFill>
                <a:latin typeface="NexusSansPro"/>
              </a:rPr>
              <a:t>, 39 (2001), pp. 277-82</a:t>
            </a:r>
            <a:r>
              <a:rPr lang="x-none" sz="1600" dirty="0">
                <a:solidFill>
                  <a:schemeClr val="tx1"/>
                </a:solidFill>
                <a:latin typeface="inherit"/>
                <a:hlinkClick r:id="rId2"/>
              </a:rPr>
              <a:t>http://dx.doi.org/52453</a:t>
            </a:r>
            <a:r>
              <a:rPr lang="x-none" sz="1600" dirty="0">
                <a:solidFill>
                  <a:schemeClr val="tx1"/>
                </a:solidFill>
                <a:latin typeface="NexusSansPro"/>
              </a:rPr>
              <a:t> | </a:t>
            </a:r>
            <a:r>
              <a:rPr lang="x-none" sz="1600" dirty="0" err="1">
                <a:solidFill>
                  <a:schemeClr val="tx1"/>
                </a:solidFill>
                <a:latin typeface="inherit"/>
                <a:hlinkClick r:id="rId3"/>
              </a:rPr>
              <a:t>Medline</a:t>
            </a:r>
            <a:endParaRPr lang="x-none" sz="1600" dirty="0">
              <a:solidFill>
                <a:schemeClr val="tx1"/>
              </a:solidFill>
              <a:latin typeface="NexusSansPro"/>
            </a:endParaRPr>
          </a:p>
          <a:p>
            <a:pPr algn="l" fontAlgn="base"/>
            <a:r>
              <a:rPr lang="x-none" sz="1600" dirty="0" smtClean="0">
                <a:solidFill>
                  <a:schemeClr val="tx1"/>
                </a:solidFill>
                <a:latin typeface="inherit"/>
              </a:rPr>
              <a:t>2. </a:t>
            </a:r>
            <a:r>
              <a:rPr lang="x-none" sz="1600" dirty="0" err="1" smtClean="0">
                <a:solidFill>
                  <a:schemeClr val="tx1"/>
                </a:solidFill>
                <a:latin typeface="NexusSansPro"/>
              </a:rPr>
              <a:t>Nadler</a:t>
            </a:r>
            <a:r>
              <a:rPr lang="x-none" sz="1600" dirty="0" smtClean="0">
                <a:solidFill>
                  <a:schemeClr val="tx1"/>
                </a:solidFill>
                <a:latin typeface="NexusSansPro"/>
              </a:rPr>
              <a:t> </a:t>
            </a:r>
            <a:r>
              <a:rPr lang="x-none" sz="1600" dirty="0">
                <a:solidFill>
                  <a:schemeClr val="tx1"/>
                </a:solidFill>
                <a:latin typeface="NexusSansPro"/>
              </a:rPr>
              <a:t>RB, Koch AE, </a:t>
            </a:r>
            <a:r>
              <a:rPr lang="x-none" sz="1600" dirty="0" err="1">
                <a:solidFill>
                  <a:schemeClr val="tx1"/>
                </a:solidFill>
                <a:latin typeface="NexusSansPro"/>
              </a:rPr>
              <a:t>Calhoun</a:t>
            </a:r>
            <a:r>
              <a:rPr lang="x-none" sz="1600" dirty="0">
                <a:solidFill>
                  <a:schemeClr val="tx1"/>
                </a:solidFill>
                <a:latin typeface="NexusSansPro"/>
              </a:rPr>
              <a:t> EA, Campbell PL, </a:t>
            </a:r>
            <a:r>
              <a:rPr lang="x-none" sz="1600" dirty="0" err="1">
                <a:solidFill>
                  <a:schemeClr val="tx1"/>
                </a:solidFill>
                <a:latin typeface="NexusSansPro"/>
              </a:rPr>
              <a:t>Pruden</a:t>
            </a:r>
            <a:r>
              <a:rPr lang="x-none" sz="1600" dirty="0">
                <a:solidFill>
                  <a:schemeClr val="tx1"/>
                </a:solidFill>
                <a:latin typeface="NexusSansPro"/>
              </a:rPr>
              <a:t> DL, Bennett CL, et </a:t>
            </a:r>
            <a:r>
              <a:rPr lang="x-none" sz="1600" dirty="0" smtClean="0">
                <a:solidFill>
                  <a:schemeClr val="tx1"/>
                </a:solidFill>
                <a:latin typeface="NexusSansPro"/>
              </a:rPr>
              <a:t>al.IL-1beta </a:t>
            </a:r>
            <a:r>
              <a:rPr lang="x-none" sz="1600" dirty="0">
                <a:solidFill>
                  <a:schemeClr val="tx1"/>
                </a:solidFill>
                <a:latin typeface="NexusSansPro"/>
              </a:rPr>
              <a:t>and TNF-</a:t>
            </a:r>
            <a:r>
              <a:rPr lang="x-none" sz="1600" dirty="0" err="1">
                <a:solidFill>
                  <a:schemeClr val="tx1"/>
                </a:solidFill>
                <a:latin typeface="NexusSansPro"/>
              </a:rPr>
              <a:t>alpha</a:t>
            </a:r>
            <a:r>
              <a:rPr lang="x-none" sz="1600" dirty="0">
                <a:solidFill>
                  <a:schemeClr val="tx1"/>
                </a:solidFill>
                <a:latin typeface="NexusSansPro"/>
              </a:rPr>
              <a:t> in </a:t>
            </a:r>
            <a:r>
              <a:rPr lang="x-none" sz="1600" dirty="0" err="1">
                <a:solidFill>
                  <a:schemeClr val="tx1"/>
                </a:solidFill>
                <a:latin typeface="NexusSansPro"/>
              </a:rPr>
              <a:t>prostatic</a:t>
            </a:r>
            <a:r>
              <a:rPr lang="x-none" sz="1600" dirty="0">
                <a:solidFill>
                  <a:schemeClr val="tx1"/>
                </a:solidFill>
                <a:latin typeface="NexusSansPro"/>
              </a:rPr>
              <a:t> </a:t>
            </a:r>
            <a:r>
              <a:rPr lang="x-none" sz="1600" dirty="0" err="1">
                <a:solidFill>
                  <a:schemeClr val="tx1"/>
                </a:solidFill>
                <a:latin typeface="NexusSansPro"/>
              </a:rPr>
              <a:t>secretions</a:t>
            </a:r>
            <a:r>
              <a:rPr lang="x-none" sz="1600" dirty="0">
                <a:solidFill>
                  <a:schemeClr val="tx1"/>
                </a:solidFill>
                <a:latin typeface="NexusSansPro"/>
              </a:rPr>
              <a:t> are </a:t>
            </a:r>
            <a:r>
              <a:rPr lang="x-none" sz="1600" dirty="0" err="1">
                <a:solidFill>
                  <a:schemeClr val="tx1"/>
                </a:solidFill>
                <a:latin typeface="NexusSansPro"/>
              </a:rPr>
              <a:t>indicators</a:t>
            </a:r>
            <a:r>
              <a:rPr lang="x-none" sz="1600" dirty="0">
                <a:solidFill>
                  <a:schemeClr val="tx1"/>
                </a:solidFill>
                <a:latin typeface="NexusSansPro"/>
              </a:rPr>
              <a:t> in </a:t>
            </a:r>
            <a:r>
              <a:rPr lang="x-none" sz="1600" dirty="0" err="1">
                <a:solidFill>
                  <a:schemeClr val="tx1"/>
                </a:solidFill>
                <a:latin typeface="NexusSansPro"/>
              </a:rPr>
              <a:t>the</a:t>
            </a:r>
            <a:r>
              <a:rPr lang="x-none" sz="1600" dirty="0">
                <a:solidFill>
                  <a:schemeClr val="tx1"/>
                </a:solidFill>
                <a:latin typeface="NexusSansPro"/>
              </a:rPr>
              <a:t> </a:t>
            </a:r>
            <a:r>
              <a:rPr lang="x-none" sz="1600" dirty="0" err="1">
                <a:solidFill>
                  <a:schemeClr val="tx1"/>
                </a:solidFill>
                <a:latin typeface="NexusSansPro"/>
              </a:rPr>
              <a:t>evaluation</a:t>
            </a:r>
            <a:r>
              <a:rPr lang="x-none" sz="1600" dirty="0">
                <a:solidFill>
                  <a:schemeClr val="tx1"/>
                </a:solidFill>
                <a:latin typeface="NexusSansPro"/>
              </a:rPr>
              <a:t> of </a:t>
            </a:r>
            <a:r>
              <a:rPr lang="x-none" sz="1600" dirty="0" err="1">
                <a:solidFill>
                  <a:schemeClr val="tx1"/>
                </a:solidFill>
                <a:latin typeface="NexusSansPro"/>
              </a:rPr>
              <a:t>men</a:t>
            </a:r>
            <a:r>
              <a:rPr lang="x-none" sz="1600" dirty="0">
                <a:solidFill>
                  <a:schemeClr val="tx1"/>
                </a:solidFill>
                <a:latin typeface="NexusSansPro"/>
              </a:rPr>
              <a:t> </a:t>
            </a:r>
            <a:r>
              <a:rPr lang="x-none" sz="1600" dirty="0" err="1">
                <a:solidFill>
                  <a:schemeClr val="tx1"/>
                </a:solidFill>
                <a:latin typeface="NexusSansPro"/>
              </a:rPr>
              <a:t>with</a:t>
            </a:r>
            <a:r>
              <a:rPr lang="x-none" sz="1600" dirty="0">
                <a:solidFill>
                  <a:schemeClr val="tx1"/>
                </a:solidFill>
                <a:latin typeface="NexusSansPro"/>
              </a:rPr>
              <a:t> chronic </a:t>
            </a:r>
            <a:r>
              <a:rPr lang="x-none" sz="1600" dirty="0" smtClean="0">
                <a:solidFill>
                  <a:schemeClr val="tx1"/>
                </a:solidFill>
                <a:latin typeface="NexusSansPro"/>
              </a:rPr>
              <a:t>prostatitis. J </a:t>
            </a:r>
            <a:r>
              <a:rPr lang="x-none" sz="1600" dirty="0" err="1">
                <a:solidFill>
                  <a:schemeClr val="tx1"/>
                </a:solidFill>
                <a:latin typeface="NexusSansPro"/>
              </a:rPr>
              <a:t>Urol</a:t>
            </a:r>
            <a:r>
              <a:rPr lang="x-none" sz="1600" dirty="0">
                <a:solidFill>
                  <a:schemeClr val="tx1"/>
                </a:solidFill>
                <a:latin typeface="NexusSansPro"/>
              </a:rPr>
              <a:t>, 164 (2000), pp. 214-8</a:t>
            </a:r>
          </a:p>
        </p:txBody>
      </p:sp>
    </p:spTree>
    <p:extLst>
      <p:ext uri="{BB962C8B-B14F-4D97-AF65-F5344CB8AC3E}">
        <p14:creationId xmlns:p14="http://schemas.microsoft.com/office/powerpoint/2010/main" val="85191032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PROSTATITIS CRONICA</a:t>
            </a:r>
            <a:endParaRPr lang="x-none" sz="5400" dirty="0"/>
          </a:p>
        </p:txBody>
      </p:sp>
      <p:sp>
        <p:nvSpPr>
          <p:cNvPr id="3" name="Text Placeholder 2"/>
          <p:cNvSpPr>
            <a:spLocks noGrp="1"/>
          </p:cNvSpPr>
          <p:nvPr>
            <p:ph type="body" idx="1"/>
          </p:nvPr>
        </p:nvSpPr>
        <p:spPr/>
        <p:txBody>
          <a:bodyPr>
            <a:normAutofit fontScale="92500" lnSpcReduction="10000"/>
          </a:bodyPr>
          <a:lstStyle/>
          <a:p>
            <a:r>
              <a:rPr lang="x-none" b="1" dirty="0" smtClean="0">
                <a:solidFill>
                  <a:srgbClr val="FFC000"/>
                </a:solidFill>
              </a:rPr>
              <a:t>TEORIA DE LA AGRESION QUIMICA</a:t>
            </a:r>
            <a:r>
              <a:rPr lang="x-none" dirty="0" smtClean="0"/>
              <a:t>: La </a:t>
            </a:r>
            <a:r>
              <a:rPr lang="x-none" dirty="0"/>
              <a:t>orina </a:t>
            </a:r>
            <a:r>
              <a:rPr lang="x-none" dirty="0" smtClean="0"/>
              <a:t>induciría </a:t>
            </a:r>
            <a:r>
              <a:rPr lang="x-none" dirty="0"/>
              <a:t>una respuesta inmunológica que desencadenaría la consecuente reacción inflamatoria y, con ello, una prostatitis </a:t>
            </a:r>
            <a:r>
              <a:rPr lang="x-none" dirty="0" err="1"/>
              <a:t>abacteriana</a:t>
            </a:r>
            <a:r>
              <a:rPr lang="x-none" dirty="0"/>
              <a:t>. </a:t>
            </a:r>
            <a:endParaRPr lang="x-none" dirty="0" smtClean="0"/>
          </a:p>
          <a:p>
            <a:r>
              <a:rPr lang="x-none" dirty="0" smtClean="0">
                <a:solidFill>
                  <a:srgbClr val="FF0000"/>
                </a:solidFill>
              </a:rPr>
              <a:t>Persson </a:t>
            </a:r>
            <a:r>
              <a:rPr lang="x-none" dirty="0">
                <a:solidFill>
                  <a:srgbClr val="FF0000"/>
                </a:solidFill>
              </a:rPr>
              <a:t>y </a:t>
            </a:r>
            <a:r>
              <a:rPr lang="x-none" dirty="0" err="1">
                <a:solidFill>
                  <a:srgbClr val="FF0000"/>
                </a:solidFill>
              </a:rPr>
              <a:t>Ronquist</a:t>
            </a:r>
            <a:r>
              <a:rPr lang="x-none" dirty="0">
                <a:solidFill>
                  <a:srgbClr val="FF0000"/>
                </a:solidFill>
              </a:rPr>
              <a:t> demuestran altas concentraciones de uratos y creatinina en la propia secreción prostática, por lo que atribuyen a las purinas y sus metabolitos el inicio de la respuesta inflamatoria </a:t>
            </a:r>
            <a:r>
              <a:rPr lang="x-none" dirty="0" smtClean="0">
                <a:solidFill>
                  <a:srgbClr val="FF0000"/>
                </a:solidFill>
              </a:rPr>
              <a:t>que, </a:t>
            </a:r>
            <a:r>
              <a:rPr lang="x-none" dirty="0">
                <a:solidFill>
                  <a:srgbClr val="FF0000"/>
                </a:solidFill>
              </a:rPr>
              <a:t>llevaría a la formación de calcificaciones y, finalmente, a su colonización bacteriana</a:t>
            </a:r>
            <a:r>
              <a:rPr lang="x-none" dirty="0" smtClean="0">
                <a:solidFill>
                  <a:srgbClr val="FF0000"/>
                </a:solidFill>
              </a:rPr>
              <a:t>.</a:t>
            </a:r>
            <a:endParaRPr lang="x-none" dirty="0">
              <a:solidFill>
                <a:srgbClr val="FF0000"/>
              </a:solidFill>
            </a:endParaRPr>
          </a:p>
        </p:txBody>
      </p:sp>
      <p:pic>
        <p:nvPicPr>
          <p:cNvPr id="5" name="Picture 4"/>
          <p:cNvPicPr>
            <a:picLocks noChangeAspect="1"/>
          </p:cNvPicPr>
          <p:nvPr/>
        </p:nvPicPr>
        <p:blipFill rotWithShape="1">
          <a:blip r:embed="rId2" cstate="print"/>
          <a:srcRect l="10693" t="36973" r="35254" b="23424"/>
          <a:stretch/>
        </p:blipFill>
        <p:spPr>
          <a:xfrm>
            <a:off x="453728" y="1564432"/>
            <a:ext cx="8784976" cy="3618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81720" y="8909248"/>
            <a:ext cx="12313368" cy="584775"/>
          </a:xfrm>
          <a:prstGeom prst="rect">
            <a:avLst/>
          </a:prstGeom>
        </p:spPr>
        <p:txBody>
          <a:bodyPr wrap="square">
            <a:spAutoFit/>
          </a:bodyPr>
          <a:lstStyle/>
          <a:p>
            <a:pPr algn="l" fontAlgn="base"/>
            <a:r>
              <a:rPr lang="en-US" sz="1600" dirty="0">
                <a:solidFill>
                  <a:schemeClr val="tx1"/>
                </a:solidFill>
                <a:latin typeface="NexusSansPro"/>
              </a:rPr>
              <a:t>Persson BE, </a:t>
            </a:r>
            <a:r>
              <a:rPr lang="en-US" sz="1600" dirty="0" err="1">
                <a:solidFill>
                  <a:schemeClr val="tx1"/>
                </a:solidFill>
                <a:latin typeface="NexusSansPro"/>
              </a:rPr>
              <a:t>Ronquist</a:t>
            </a:r>
            <a:r>
              <a:rPr lang="en-US" sz="1600" dirty="0">
                <a:solidFill>
                  <a:schemeClr val="tx1"/>
                </a:solidFill>
                <a:latin typeface="NexusSansPro"/>
              </a:rPr>
              <a:t> </a:t>
            </a:r>
            <a:r>
              <a:rPr lang="en-US" sz="1600" dirty="0" err="1" smtClean="0">
                <a:solidFill>
                  <a:schemeClr val="tx1"/>
                </a:solidFill>
                <a:latin typeface="NexusSansPro"/>
              </a:rPr>
              <a:t>G.Evidence</a:t>
            </a:r>
            <a:r>
              <a:rPr lang="en-US" sz="1600" dirty="0" smtClean="0">
                <a:solidFill>
                  <a:schemeClr val="tx1"/>
                </a:solidFill>
                <a:latin typeface="NexusSansPro"/>
              </a:rPr>
              <a:t> </a:t>
            </a:r>
            <a:r>
              <a:rPr lang="en-US" sz="1600" dirty="0">
                <a:solidFill>
                  <a:schemeClr val="tx1"/>
                </a:solidFill>
                <a:latin typeface="NexusSansPro"/>
              </a:rPr>
              <a:t>for a mechanistic association between non-bacterial prostatitis and levels of urate and creatinine in expressed prostatic </a:t>
            </a:r>
            <a:r>
              <a:rPr lang="en-US" sz="1600" dirty="0" smtClean="0">
                <a:solidFill>
                  <a:schemeClr val="tx1"/>
                </a:solidFill>
                <a:latin typeface="NexusSansPro"/>
              </a:rPr>
              <a:t>secretion. J </a:t>
            </a:r>
            <a:r>
              <a:rPr lang="en-US" sz="1600" dirty="0" err="1">
                <a:solidFill>
                  <a:schemeClr val="tx1"/>
                </a:solidFill>
                <a:latin typeface="NexusSansPro"/>
              </a:rPr>
              <a:t>Urol</a:t>
            </a:r>
            <a:r>
              <a:rPr lang="en-US" sz="1600" dirty="0">
                <a:solidFill>
                  <a:schemeClr val="tx1"/>
                </a:solidFill>
                <a:latin typeface="NexusSansPro"/>
              </a:rPr>
              <a:t>, 155 (1996), pp. </a:t>
            </a:r>
            <a:r>
              <a:rPr lang="en-US" sz="1600" dirty="0" smtClean="0">
                <a:solidFill>
                  <a:schemeClr val="tx1"/>
                </a:solidFill>
                <a:latin typeface="NexusSansPro"/>
              </a:rPr>
              <a:t>958-60</a:t>
            </a:r>
            <a:endParaRPr lang="en-US" sz="1600" dirty="0">
              <a:solidFill>
                <a:schemeClr val="tx1"/>
              </a:solidFill>
              <a:latin typeface="NexusSansPro"/>
            </a:endParaRPr>
          </a:p>
        </p:txBody>
      </p:sp>
    </p:spTree>
    <p:extLst>
      <p:ext uri="{BB962C8B-B14F-4D97-AF65-F5344CB8AC3E}">
        <p14:creationId xmlns:p14="http://schemas.microsoft.com/office/powerpoint/2010/main" val="3371368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PROSTATITIS CRONICA</a:t>
            </a:r>
            <a:endParaRPr lang="x-none" sz="5400" dirty="0"/>
          </a:p>
        </p:txBody>
      </p:sp>
      <p:sp>
        <p:nvSpPr>
          <p:cNvPr id="3" name="Text Placeholder 2"/>
          <p:cNvSpPr>
            <a:spLocks noGrp="1"/>
          </p:cNvSpPr>
          <p:nvPr>
            <p:ph type="body" idx="1"/>
          </p:nvPr>
        </p:nvSpPr>
        <p:spPr>
          <a:xfrm>
            <a:off x="741760" y="2500536"/>
            <a:ext cx="11099800" cy="6286500"/>
          </a:xfrm>
        </p:spPr>
        <p:txBody>
          <a:bodyPr>
            <a:normAutofit/>
          </a:bodyPr>
          <a:lstStyle/>
          <a:p>
            <a:r>
              <a:rPr lang="x-none" b="1" dirty="0" smtClean="0">
                <a:solidFill>
                  <a:srgbClr val="FFC000"/>
                </a:solidFill>
              </a:rPr>
              <a:t>TEORIA DE LA DISFUNCION NEUROMUSCULAR:</a:t>
            </a:r>
          </a:p>
          <a:p>
            <a:pPr marL="0" indent="0">
              <a:buNone/>
            </a:pPr>
            <a:r>
              <a:rPr lang="x-none" dirty="0"/>
              <a:t>R</a:t>
            </a:r>
            <a:r>
              <a:rPr lang="x-none" dirty="0" smtClean="0"/>
              <a:t>elacionada </a:t>
            </a:r>
            <a:r>
              <a:rPr lang="x-none" dirty="0"/>
              <a:t>con el estrés y diversas alteraciones psicológicas, especialmente ansiedad y tensión </a:t>
            </a:r>
            <a:r>
              <a:rPr lang="x-none" dirty="0" smtClean="0"/>
              <a:t>emocional, que conlleva una alteración </a:t>
            </a:r>
            <a:r>
              <a:rPr lang="x-none" dirty="0"/>
              <a:t>funcional neuromuscular pélvica con el consiguiente incremento de la presión uretral </a:t>
            </a:r>
            <a:r>
              <a:rPr lang="x-none" dirty="0" smtClean="0"/>
              <a:t>proximal.</a:t>
            </a:r>
          </a:p>
        </p:txBody>
      </p:sp>
    </p:spTree>
    <p:extLst>
      <p:ext uri="{BB962C8B-B14F-4D97-AF65-F5344CB8AC3E}">
        <p14:creationId xmlns:p14="http://schemas.microsoft.com/office/powerpoint/2010/main" val="30272259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92" y="700336"/>
            <a:ext cx="11099800" cy="2159000"/>
          </a:xfrm>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PATOGENIA PROSTATITIS CRONICA</a:t>
            </a:r>
            <a:endParaRPr lang="x-none" sz="5400" dirty="0"/>
          </a:p>
        </p:txBody>
      </p:sp>
      <p:sp>
        <p:nvSpPr>
          <p:cNvPr id="3" name="Text Placeholder 2"/>
          <p:cNvSpPr>
            <a:spLocks noGrp="1"/>
          </p:cNvSpPr>
          <p:nvPr>
            <p:ph type="body" idx="1"/>
          </p:nvPr>
        </p:nvSpPr>
        <p:spPr>
          <a:xfrm>
            <a:off x="885776" y="1996480"/>
            <a:ext cx="11099800" cy="6286500"/>
          </a:xfrm>
        </p:spPr>
        <p:txBody>
          <a:bodyPr>
            <a:normAutofit/>
          </a:bodyPr>
          <a:lstStyle/>
          <a:p>
            <a:r>
              <a:rPr lang="x-none" b="1" dirty="0" smtClean="0">
                <a:solidFill>
                  <a:srgbClr val="FFC000"/>
                </a:solidFill>
              </a:rPr>
              <a:t>TEORIA VASCULAR O “enfermedad </a:t>
            </a:r>
            <a:r>
              <a:rPr lang="x-none" b="1" dirty="0">
                <a:solidFill>
                  <a:srgbClr val="FFC000"/>
                </a:solidFill>
              </a:rPr>
              <a:t>pélvica </a:t>
            </a:r>
            <a:r>
              <a:rPr lang="x-none" b="1" dirty="0" smtClean="0">
                <a:solidFill>
                  <a:srgbClr val="FFC000"/>
                </a:solidFill>
              </a:rPr>
              <a:t>venosa”:</a:t>
            </a:r>
            <a:r>
              <a:rPr lang="x-none" dirty="0" smtClean="0"/>
              <a:t> Hemorroides </a:t>
            </a:r>
            <a:r>
              <a:rPr lang="x-none" dirty="0"/>
              <a:t>y el </a:t>
            </a:r>
            <a:r>
              <a:rPr lang="x-none" dirty="0" smtClean="0"/>
              <a:t>varicocele,  </a:t>
            </a:r>
            <a:r>
              <a:rPr lang="x-none" dirty="0"/>
              <a:t>disfunción del retorno venoso del plexo pelviano </a:t>
            </a:r>
            <a:r>
              <a:rPr lang="x-none" dirty="0" smtClean="0"/>
              <a:t>provocarían manifestaciones </a:t>
            </a:r>
            <a:r>
              <a:rPr lang="x-none" dirty="0"/>
              <a:t>sobre el área prostática. </a:t>
            </a:r>
          </a:p>
        </p:txBody>
      </p:sp>
      <p:sp>
        <p:nvSpPr>
          <p:cNvPr id="5" name="Rectangle 4"/>
          <p:cNvSpPr/>
          <p:nvPr/>
        </p:nvSpPr>
        <p:spPr>
          <a:xfrm>
            <a:off x="309712" y="8837240"/>
            <a:ext cx="12457384" cy="584775"/>
          </a:xfrm>
          <a:prstGeom prst="rect">
            <a:avLst/>
          </a:prstGeom>
        </p:spPr>
        <p:txBody>
          <a:bodyPr wrap="square">
            <a:spAutoFit/>
          </a:bodyPr>
          <a:lstStyle/>
          <a:p>
            <a:pPr algn="l" fontAlgn="base"/>
            <a:r>
              <a:rPr lang="x-none" sz="1600" dirty="0">
                <a:solidFill>
                  <a:schemeClr val="tx1"/>
                </a:solidFill>
                <a:latin typeface="NexusSansPro"/>
              </a:rPr>
              <a:t>Pavone C, </a:t>
            </a:r>
            <a:r>
              <a:rPr lang="x-none" sz="1600" dirty="0" err="1">
                <a:solidFill>
                  <a:schemeClr val="tx1"/>
                </a:solidFill>
                <a:latin typeface="NexusSansPro"/>
              </a:rPr>
              <a:t>Caldarera</a:t>
            </a:r>
            <a:r>
              <a:rPr lang="x-none" sz="1600" dirty="0">
                <a:solidFill>
                  <a:schemeClr val="tx1"/>
                </a:solidFill>
                <a:latin typeface="NexusSansPro"/>
              </a:rPr>
              <a:t> E, Liberti P, </a:t>
            </a:r>
            <a:r>
              <a:rPr lang="x-none" sz="1600" dirty="0" err="1">
                <a:solidFill>
                  <a:schemeClr val="tx1"/>
                </a:solidFill>
                <a:latin typeface="NexusSansPro"/>
              </a:rPr>
              <a:t>Miceli</a:t>
            </a:r>
            <a:r>
              <a:rPr lang="x-none" sz="1600" dirty="0">
                <a:solidFill>
                  <a:schemeClr val="tx1"/>
                </a:solidFill>
                <a:latin typeface="NexusSansPro"/>
              </a:rPr>
              <a:t> V, Di Trapani D, </a:t>
            </a:r>
            <a:r>
              <a:rPr lang="x-none" sz="1600" dirty="0" err="1">
                <a:solidFill>
                  <a:schemeClr val="tx1"/>
                </a:solidFill>
                <a:latin typeface="NexusSansPro"/>
              </a:rPr>
              <a:t>Serretta</a:t>
            </a:r>
            <a:r>
              <a:rPr lang="x-none" sz="1600" dirty="0">
                <a:solidFill>
                  <a:schemeClr val="tx1"/>
                </a:solidFill>
                <a:latin typeface="NexusSansPro"/>
              </a:rPr>
              <a:t> V, et </a:t>
            </a:r>
            <a:r>
              <a:rPr lang="x-none" sz="1600" dirty="0" err="1" smtClean="0">
                <a:solidFill>
                  <a:schemeClr val="tx1"/>
                </a:solidFill>
                <a:latin typeface="NexusSansPro"/>
              </a:rPr>
              <a:t>al.Correlation</a:t>
            </a:r>
            <a:r>
              <a:rPr lang="x-none" sz="1600" dirty="0" smtClean="0">
                <a:solidFill>
                  <a:schemeClr val="tx1"/>
                </a:solidFill>
                <a:latin typeface="NexusSansPro"/>
              </a:rPr>
              <a:t> </a:t>
            </a:r>
            <a:r>
              <a:rPr lang="x-none" sz="1600" dirty="0" err="1">
                <a:solidFill>
                  <a:schemeClr val="tx1"/>
                </a:solidFill>
                <a:latin typeface="NexusSansPro"/>
              </a:rPr>
              <a:t>between</a:t>
            </a:r>
            <a:r>
              <a:rPr lang="x-none" sz="1600" dirty="0">
                <a:solidFill>
                  <a:schemeClr val="tx1"/>
                </a:solidFill>
                <a:latin typeface="NexusSansPro"/>
              </a:rPr>
              <a:t> chronic prostatitis </a:t>
            </a:r>
            <a:r>
              <a:rPr lang="x-none" sz="1600" dirty="0" err="1">
                <a:solidFill>
                  <a:schemeClr val="tx1"/>
                </a:solidFill>
                <a:latin typeface="NexusSansPro"/>
              </a:rPr>
              <a:t>syndrome</a:t>
            </a:r>
            <a:r>
              <a:rPr lang="x-none" sz="1600" dirty="0">
                <a:solidFill>
                  <a:schemeClr val="tx1"/>
                </a:solidFill>
                <a:latin typeface="NexusSansPro"/>
              </a:rPr>
              <a:t> and </a:t>
            </a:r>
            <a:r>
              <a:rPr lang="x-none" sz="1600" dirty="0" err="1">
                <a:solidFill>
                  <a:schemeClr val="tx1"/>
                </a:solidFill>
                <a:latin typeface="NexusSansPro"/>
              </a:rPr>
              <a:t>pelvic</a:t>
            </a:r>
            <a:r>
              <a:rPr lang="x-none" sz="1600" dirty="0">
                <a:solidFill>
                  <a:schemeClr val="tx1"/>
                </a:solidFill>
                <a:latin typeface="NexusSansPro"/>
              </a:rPr>
              <a:t> </a:t>
            </a:r>
            <a:r>
              <a:rPr lang="x-none" sz="1600" dirty="0" err="1">
                <a:solidFill>
                  <a:schemeClr val="tx1"/>
                </a:solidFill>
                <a:latin typeface="NexusSansPro"/>
              </a:rPr>
              <a:t>venous</a:t>
            </a:r>
            <a:r>
              <a:rPr lang="x-none" sz="1600" dirty="0">
                <a:solidFill>
                  <a:schemeClr val="tx1"/>
                </a:solidFill>
                <a:latin typeface="NexusSansPro"/>
              </a:rPr>
              <a:t> </a:t>
            </a:r>
            <a:r>
              <a:rPr lang="x-none" sz="1600" dirty="0" err="1">
                <a:solidFill>
                  <a:schemeClr val="tx1"/>
                </a:solidFill>
                <a:latin typeface="NexusSansPro"/>
              </a:rPr>
              <a:t>disease</a:t>
            </a:r>
            <a:r>
              <a:rPr lang="x-none" sz="1600" dirty="0">
                <a:solidFill>
                  <a:schemeClr val="tx1"/>
                </a:solidFill>
                <a:latin typeface="NexusSansPro"/>
              </a:rPr>
              <a:t>: a </a:t>
            </a:r>
            <a:r>
              <a:rPr lang="x-none" sz="1600" dirty="0" err="1">
                <a:solidFill>
                  <a:schemeClr val="tx1"/>
                </a:solidFill>
                <a:latin typeface="NexusSansPro"/>
              </a:rPr>
              <a:t>survey</a:t>
            </a:r>
            <a:r>
              <a:rPr lang="x-none" sz="1600" dirty="0">
                <a:solidFill>
                  <a:schemeClr val="tx1"/>
                </a:solidFill>
                <a:latin typeface="NexusSansPro"/>
              </a:rPr>
              <a:t> of 2,554 </a:t>
            </a:r>
            <a:r>
              <a:rPr lang="x-none" sz="1600" dirty="0" err="1">
                <a:solidFill>
                  <a:schemeClr val="tx1"/>
                </a:solidFill>
                <a:latin typeface="NexusSansPro"/>
              </a:rPr>
              <a:t>urologic</a:t>
            </a:r>
            <a:r>
              <a:rPr lang="x-none" sz="1600" dirty="0">
                <a:solidFill>
                  <a:schemeClr val="tx1"/>
                </a:solidFill>
                <a:latin typeface="NexusSansPro"/>
              </a:rPr>
              <a:t> </a:t>
            </a:r>
            <a:r>
              <a:rPr lang="x-none" sz="1600" dirty="0" err="1" smtClean="0">
                <a:solidFill>
                  <a:schemeClr val="tx1"/>
                </a:solidFill>
                <a:latin typeface="NexusSansPro"/>
              </a:rPr>
              <a:t>outpatients.Eur</a:t>
            </a:r>
            <a:r>
              <a:rPr lang="x-none" sz="1600" dirty="0" smtClean="0">
                <a:solidFill>
                  <a:schemeClr val="tx1"/>
                </a:solidFill>
                <a:latin typeface="NexusSansPro"/>
              </a:rPr>
              <a:t> </a:t>
            </a:r>
            <a:r>
              <a:rPr lang="x-none" sz="1600" dirty="0" err="1">
                <a:solidFill>
                  <a:schemeClr val="tx1"/>
                </a:solidFill>
                <a:latin typeface="NexusSansPro"/>
              </a:rPr>
              <a:t>Urol</a:t>
            </a:r>
            <a:r>
              <a:rPr lang="x-none" sz="1600" dirty="0">
                <a:solidFill>
                  <a:schemeClr val="tx1"/>
                </a:solidFill>
                <a:latin typeface="NexusSansPro"/>
              </a:rPr>
              <a:t>, 37 (2000), pp. </a:t>
            </a:r>
            <a:r>
              <a:rPr lang="x-none" sz="1600" dirty="0" smtClean="0">
                <a:solidFill>
                  <a:schemeClr val="tx1"/>
                </a:solidFill>
                <a:latin typeface="NexusSansPro"/>
              </a:rPr>
              <a:t>400-3</a:t>
            </a:r>
            <a:endParaRPr lang="x-none" sz="1600" dirty="0">
              <a:solidFill>
                <a:schemeClr val="tx1"/>
              </a:solidFill>
              <a:latin typeface="NexusSansPro"/>
            </a:endParaRPr>
          </a:p>
        </p:txBody>
      </p:sp>
    </p:spTree>
    <p:extLst>
      <p:ext uri="{BB962C8B-B14F-4D97-AF65-F5344CB8AC3E}">
        <p14:creationId xmlns:p14="http://schemas.microsoft.com/office/powerpoint/2010/main" val="321663927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A678880-4838-3D42-8195-2D8E4FCCED9C}"/>
              </a:ext>
            </a:extLst>
          </p:cNvPr>
          <p:cNvSpPr/>
          <p:nvPr/>
        </p:nvSpPr>
        <p:spPr>
          <a:xfrm>
            <a:off x="1245816" y="8189168"/>
            <a:ext cx="10441160" cy="646331"/>
          </a:xfrm>
          <a:prstGeom prst="rect">
            <a:avLst/>
          </a:prstGeom>
        </p:spPr>
        <p:txBody>
          <a:bodyPr wrap="square">
            <a:spAutoFit/>
          </a:bodyPr>
          <a:lstStyle/>
          <a:p>
            <a:r>
              <a:rPr lang="es-ES_tradnl" dirty="0" smtClean="0">
                <a:latin typeface="Calibri" panose="020F0502020204030204" pitchFamily="34" charset="0"/>
                <a:ea typeface="Calibri" panose="020F0502020204030204" pitchFamily="34" charset="0"/>
                <a:cs typeface="Times New Roman" panose="02020603050405020304" pitchFamily="18" charset="0"/>
              </a:rPr>
              <a:t>estefsilva1@Hotmail.com.ar</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A386CF47-EF7E-1046-877B-7FF04347F242}"/>
              </a:ext>
            </a:extLst>
          </p:cNvPr>
          <p:cNvPicPr>
            <a:picLocks noChangeAspect="1"/>
          </p:cNvPicPr>
          <p:nvPr/>
        </p:nvPicPr>
        <p:blipFill rotWithShape="1">
          <a:blip r:embed="rId3" cstate="print"/>
          <a:srcRect t="27320" b="28738"/>
          <a:stretch/>
        </p:blipFill>
        <p:spPr>
          <a:xfrm>
            <a:off x="2037904" y="844352"/>
            <a:ext cx="4248472" cy="1866860"/>
          </a:xfrm>
          <a:prstGeom prst="rect">
            <a:avLst/>
          </a:prstGeom>
        </p:spPr>
      </p:pic>
      <p:pic>
        <p:nvPicPr>
          <p:cNvPr id="10" name="Imagen 9">
            <a:extLst>
              <a:ext uri="{FF2B5EF4-FFF2-40B4-BE49-F238E27FC236}">
                <a16:creationId xmlns:a16="http://schemas.microsoft.com/office/drawing/2014/main" id="{02CEC4A1-02FB-0646-AAEC-2595E573BE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62" t="12349" r="10544" b="52215"/>
          <a:stretch/>
        </p:blipFill>
        <p:spPr>
          <a:xfrm>
            <a:off x="7870552" y="556320"/>
            <a:ext cx="2592288" cy="243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cstate="print"/>
          <a:srcRect l="27604" t="27593" r="27358" b="42966"/>
          <a:stretch/>
        </p:blipFill>
        <p:spPr>
          <a:xfrm>
            <a:off x="1029792" y="3580656"/>
            <a:ext cx="11072193" cy="4069272"/>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CRONICA</a:t>
            </a:r>
            <a:endParaRPr lang="x-none" sz="5400" dirty="0"/>
          </a:p>
        </p:txBody>
      </p:sp>
      <p:sp>
        <p:nvSpPr>
          <p:cNvPr id="3" name="Text Placeholder 2"/>
          <p:cNvSpPr>
            <a:spLocks noGrp="1"/>
          </p:cNvSpPr>
          <p:nvPr>
            <p:ph type="body" idx="1"/>
          </p:nvPr>
        </p:nvSpPr>
        <p:spPr>
          <a:xfrm>
            <a:off x="453728" y="1924472"/>
            <a:ext cx="12241360" cy="6286500"/>
          </a:xfrm>
        </p:spPr>
        <p:txBody>
          <a:bodyPr>
            <a:normAutofit/>
          </a:bodyPr>
          <a:lstStyle/>
          <a:p>
            <a:pPr marL="0" indent="0">
              <a:buNone/>
            </a:pPr>
            <a:r>
              <a:rPr lang="x-none" b="1" dirty="0" smtClean="0">
                <a:solidFill>
                  <a:srgbClr val="FFC000"/>
                </a:solidFill>
              </a:rPr>
              <a:t>SINTOMAS: </a:t>
            </a:r>
          </a:p>
          <a:p>
            <a:r>
              <a:rPr lang="x-none" dirty="0" smtClean="0"/>
              <a:t>Escasos </a:t>
            </a:r>
            <a:r>
              <a:rPr lang="x-none" dirty="0"/>
              <a:t>o </a:t>
            </a:r>
            <a:r>
              <a:rPr lang="x-none" dirty="0" smtClean="0"/>
              <a:t>inexistentes, </a:t>
            </a:r>
            <a:r>
              <a:rPr lang="x-none" b="1" dirty="0" smtClean="0">
                <a:solidFill>
                  <a:srgbClr val="FFC000"/>
                </a:solidFill>
              </a:rPr>
              <a:t>alteraciones </a:t>
            </a:r>
            <a:r>
              <a:rPr lang="x-none" b="1" dirty="0">
                <a:solidFill>
                  <a:srgbClr val="FFC000"/>
                </a:solidFill>
              </a:rPr>
              <a:t>en el semen </a:t>
            </a:r>
            <a:r>
              <a:rPr lang="x-none" dirty="0"/>
              <a:t>que condicionan infertilidad. </a:t>
            </a:r>
            <a:endParaRPr lang="x-none" dirty="0" smtClean="0"/>
          </a:p>
          <a:p>
            <a:r>
              <a:rPr lang="x-none" b="1" dirty="0">
                <a:solidFill>
                  <a:srgbClr val="FFC000"/>
                </a:solidFill>
              </a:rPr>
              <a:t>D</a:t>
            </a:r>
            <a:r>
              <a:rPr lang="x-none" b="1" dirty="0" smtClean="0">
                <a:solidFill>
                  <a:srgbClr val="FFC000"/>
                </a:solidFill>
              </a:rPr>
              <a:t>olor pelviano </a:t>
            </a:r>
            <a:r>
              <a:rPr lang="x-none" dirty="0" smtClean="0"/>
              <a:t>(</a:t>
            </a:r>
            <a:r>
              <a:rPr lang="x-none" dirty="0"/>
              <a:t>suprapúbico, perineal, lumbosacro, escrotal, peneano, cara interna de los </a:t>
            </a:r>
            <a:r>
              <a:rPr lang="x-none" dirty="0" smtClean="0"/>
              <a:t>muslos) </a:t>
            </a:r>
            <a:endParaRPr lang="x-none" dirty="0"/>
          </a:p>
        </p:txBody>
      </p:sp>
      <p:sp>
        <p:nvSpPr>
          <p:cNvPr id="5" name="Rectangle 4"/>
          <p:cNvSpPr/>
          <p:nvPr/>
        </p:nvSpPr>
        <p:spPr>
          <a:xfrm>
            <a:off x="237704" y="8648898"/>
            <a:ext cx="12479064" cy="1077218"/>
          </a:xfrm>
          <a:prstGeom prst="rect">
            <a:avLst/>
          </a:prstGeom>
        </p:spPr>
        <p:txBody>
          <a:bodyPr wrap="square">
            <a:spAutoFit/>
          </a:bodyPr>
          <a:lstStyle/>
          <a:p>
            <a:pPr algn="l" fontAlgn="base"/>
            <a:r>
              <a:rPr lang="x-none" sz="1600" dirty="0">
                <a:solidFill>
                  <a:schemeClr val="tx1"/>
                </a:solidFill>
                <a:latin typeface="NexusSansPro"/>
              </a:rPr>
              <a:t>Screponi E, Carosa E, Di </a:t>
            </a:r>
            <a:r>
              <a:rPr lang="x-none" sz="1600" dirty="0" err="1">
                <a:solidFill>
                  <a:schemeClr val="tx1"/>
                </a:solidFill>
                <a:latin typeface="NexusSansPro"/>
              </a:rPr>
              <a:t>Stasi</a:t>
            </a:r>
            <a:r>
              <a:rPr lang="x-none" sz="1600" dirty="0">
                <a:solidFill>
                  <a:schemeClr val="tx1"/>
                </a:solidFill>
                <a:latin typeface="NexusSansPro"/>
              </a:rPr>
              <a:t> SM, Pepe M, </a:t>
            </a:r>
            <a:r>
              <a:rPr lang="x-none" sz="1600" dirty="0" err="1">
                <a:solidFill>
                  <a:schemeClr val="tx1"/>
                </a:solidFill>
                <a:latin typeface="NexusSansPro"/>
              </a:rPr>
              <a:t>Carruba</a:t>
            </a:r>
            <a:r>
              <a:rPr lang="x-none" sz="1600" dirty="0">
                <a:solidFill>
                  <a:schemeClr val="tx1"/>
                </a:solidFill>
                <a:latin typeface="NexusSansPro"/>
              </a:rPr>
              <a:t> G, </a:t>
            </a:r>
            <a:r>
              <a:rPr lang="x-none" sz="1600" dirty="0" err="1">
                <a:solidFill>
                  <a:schemeClr val="tx1"/>
                </a:solidFill>
                <a:latin typeface="NexusSansPro"/>
              </a:rPr>
              <a:t>Jannini</a:t>
            </a:r>
            <a:r>
              <a:rPr lang="x-none" sz="1600" dirty="0">
                <a:solidFill>
                  <a:schemeClr val="tx1"/>
                </a:solidFill>
                <a:latin typeface="NexusSansPro"/>
              </a:rPr>
              <a:t> </a:t>
            </a:r>
            <a:r>
              <a:rPr lang="x-none" sz="1600" dirty="0" err="1" smtClean="0">
                <a:solidFill>
                  <a:schemeClr val="tx1"/>
                </a:solidFill>
                <a:latin typeface="NexusSansPro"/>
              </a:rPr>
              <a:t>EA.Prevalence</a:t>
            </a:r>
            <a:r>
              <a:rPr lang="x-none" sz="1600" dirty="0" smtClean="0">
                <a:solidFill>
                  <a:schemeClr val="tx1"/>
                </a:solidFill>
                <a:latin typeface="NexusSansPro"/>
              </a:rPr>
              <a:t> </a:t>
            </a:r>
            <a:r>
              <a:rPr lang="x-none" sz="1600" dirty="0">
                <a:solidFill>
                  <a:schemeClr val="tx1"/>
                </a:solidFill>
                <a:latin typeface="NexusSansPro"/>
              </a:rPr>
              <a:t>of chronic prostatitis in </a:t>
            </a:r>
            <a:r>
              <a:rPr lang="x-none" sz="1600" dirty="0" err="1">
                <a:solidFill>
                  <a:schemeClr val="tx1"/>
                </a:solidFill>
                <a:latin typeface="NexusSansPro"/>
              </a:rPr>
              <a:t>men</a:t>
            </a:r>
            <a:r>
              <a:rPr lang="x-none" sz="1600" dirty="0">
                <a:solidFill>
                  <a:schemeClr val="tx1"/>
                </a:solidFill>
                <a:latin typeface="NexusSansPro"/>
              </a:rPr>
              <a:t> </a:t>
            </a:r>
            <a:r>
              <a:rPr lang="x-none" sz="1600" dirty="0" err="1">
                <a:solidFill>
                  <a:schemeClr val="tx1"/>
                </a:solidFill>
                <a:latin typeface="NexusSansPro"/>
              </a:rPr>
              <a:t>with</a:t>
            </a:r>
            <a:r>
              <a:rPr lang="x-none" sz="1600" dirty="0">
                <a:solidFill>
                  <a:schemeClr val="tx1"/>
                </a:solidFill>
                <a:latin typeface="NexusSansPro"/>
              </a:rPr>
              <a:t> </a:t>
            </a:r>
            <a:r>
              <a:rPr lang="x-none" sz="1600" dirty="0" err="1">
                <a:solidFill>
                  <a:schemeClr val="tx1"/>
                </a:solidFill>
                <a:latin typeface="NexusSansPro"/>
              </a:rPr>
              <a:t>premature</a:t>
            </a:r>
            <a:r>
              <a:rPr lang="x-none" sz="1600" dirty="0">
                <a:solidFill>
                  <a:schemeClr val="tx1"/>
                </a:solidFill>
                <a:latin typeface="NexusSansPro"/>
              </a:rPr>
              <a:t> </a:t>
            </a:r>
            <a:r>
              <a:rPr lang="x-none" sz="1600" dirty="0" err="1">
                <a:solidFill>
                  <a:schemeClr val="tx1"/>
                </a:solidFill>
                <a:latin typeface="NexusSansPro"/>
              </a:rPr>
              <a:t>ejaculation</a:t>
            </a:r>
            <a:r>
              <a:rPr lang="x-none" sz="1600" dirty="0">
                <a:solidFill>
                  <a:schemeClr val="tx1"/>
                </a:solidFill>
                <a:latin typeface="NexusSansPro"/>
              </a:rPr>
              <a:t>..</a:t>
            </a:r>
          </a:p>
          <a:p>
            <a:pPr algn="l" fontAlgn="base"/>
            <a:r>
              <a:rPr lang="x-none" sz="1600" dirty="0" err="1">
                <a:solidFill>
                  <a:schemeClr val="tx1"/>
                </a:solidFill>
                <a:latin typeface="NexusSansPro"/>
              </a:rPr>
              <a:t>Urology</a:t>
            </a:r>
            <a:r>
              <a:rPr lang="x-none" sz="1600" dirty="0">
                <a:solidFill>
                  <a:schemeClr val="tx1"/>
                </a:solidFill>
                <a:latin typeface="NexusSansPro"/>
              </a:rPr>
              <a:t>, 58 (2001), pp. </a:t>
            </a:r>
            <a:r>
              <a:rPr lang="x-none" sz="1600" dirty="0" smtClean="0">
                <a:solidFill>
                  <a:schemeClr val="tx1"/>
                </a:solidFill>
                <a:latin typeface="NexusSansPro"/>
              </a:rPr>
              <a:t>198-202</a:t>
            </a:r>
            <a:r>
              <a:rPr lang="x-none" sz="1600" dirty="0" smtClean="0">
                <a:solidFill>
                  <a:schemeClr val="tx1"/>
                </a:solidFill>
                <a:latin typeface="inherit"/>
                <a:hlinkClick r:id="rId2"/>
              </a:rPr>
              <a:t>Medline</a:t>
            </a:r>
            <a:r>
              <a:rPr lang="x-none" sz="1600" dirty="0" smtClean="0">
                <a:solidFill>
                  <a:schemeClr val="tx1"/>
                </a:solidFill>
                <a:latin typeface="NexusSansPro"/>
              </a:rPr>
              <a:t> </a:t>
            </a:r>
          </a:p>
          <a:p>
            <a:pPr algn="l" fontAlgn="base"/>
            <a:r>
              <a:rPr lang="x-none" sz="1600" dirty="0" smtClean="0">
                <a:solidFill>
                  <a:schemeClr val="tx1"/>
                </a:solidFill>
                <a:latin typeface="NexusSansPro"/>
              </a:rPr>
              <a:t>Cruz </a:t>
            </a:r>
            <a:r>
              <a:rPr lang="x-none" sz="1600" dirty="0">
                <a:solidFill>
                  <a:schemeClr val="tx1"/>
                </a:solidFill>
                <a:latin typeface="NexusSansPro"/>
              </a:rPr>
              <a:t>N, Sáenz J, Navío </a:t>
            </a:r>
            <a:r>
              <a:rPr lang="x-none" sz="1600" dirty="0" smtClean="0">
                <a:solidFill>
                  <a:schemeClr val="tx1"/>
                </a:solidFill>
                <a:latin typeface="NexusSansPro"/>
              </a:rPr>
              <a:t>S. Perspectiva </a:t>
            </a:r>
            <a:r>
              <a:rPr lang="x-none" sz="1600" dirty="0">
                <a:solidFill>
                  <a:schemeClr val="tx1"/>
                </a:solidFill>
                <a:latin typeface="NexusSansPro"/>
              </a:rPr>
              <a:t>histórica de la clasificación y diagnóstico clínico de las </a:t>
            </a:r>
            <a:r>
              <a:rPr lang="x-none" sz="1600" dirty="0" smtClean="0">
                <a:solidFill>
                  <a:schemeClr val="tx1"/>
                </a:solidFill>
                <a:latin typeface="NexusSansPro"/>
              </a:rPr>
              <a:t>prostatitis. </a:t>
            </a:r>
            <a:r>
              <a:rPr lang="x-none" sz="1600" dirty="0" err="1" smtClean="0">
                <a:solidFill>
                  <a:schemeClr val="tx1"/>
                </a:solidFill>
                <a:latin typeface="NexusSansPro"/>
              </a:rPr>
              <a:t>Urol</a:t>
            </a:r>
            <a:r>
              <a:rPr lang="x-none" sz="1600" dirty="0" smtClean="0">
                <a:solidFill>
                  <a:schemeClr val="tx1"/>
                </a:solidFill>
                <a:latin typeface="NexusSansPro"/>
              </a:rPr>
              <a:t> </a:t>
            </a:r>
            <a:r>
              <a:rPr lang="x-none" sz="1600" dirty="0" err="1">
                <a:solidFill>
                  <a:schemeClr val="tx1"/>
                </a:solidFill>
                <a:latin typeface="NexusSansPro"/>
              </a:rPr>
              <a:t>Integr</a:t>
            </a:r>
            <a:r>
              <a:rPr lang="x-none" sz="1600" dirty="0">
                <a:solidFill>
                  <a:schemeClr val="tx1"/>
                </a:solidFill>
                <a:latin typeface="NexusSansPro"/>
              </a:rPr>
              <a:t> </a:t>
            </a:r>
            <a:r>
              <a:rPr lang="x-none" sz="1600" dirty="0" err="1">
                <a:solidFill>
                  <a:schemeClr val="tx1"/>
                </a:solidFill>
                <a:latin typeface="NexusSansPro"/>
              </a:rPr>
              <a:t>Invest</a:t>
            </a:r>
            <a:r>
              <a:rPr lang="x-none" sz="1600" dirty="0">
                <a:solidFill>
                  <a:schemeClr val="tx1"/>
                </a:solidFill>
                <a:latin typeface="NexusSansPro"/>
              </a:rPr>
              <a:t>, 9 (2004), pp. 105-12</a:t>
            </a:r>
          </a:p>
        </p:txBody>
      </p:sp>
    </p:spTree>
    <p:extLst>
      <p:ext uri="{BB962C8B-B14F-4D97-AF65-F5344CB8AC3E}">
        <p14:creationId xmlns:p14="http://schemas.microsoft.com/office/powerpoint/2010/main" val="77027051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84" y="556320"/>
            <a:ext cx="11099800" cy="2159000"/>
          </a:xfrm>
        </p:spPr>
        <p:txBody>
          <a:bodyPr>
            <a:no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CRONICA</a:t>
            </a:r>
            <a:endParaRPr lang="x-none" sz="5400" dirty="0"/>
          </a:p>
        </p:txBody>
      </p:sp>
      <p:sp>
        <p:nvSpPr>
          <p:cNvPr id="3" name="Text Placeholder 2"/>
          <p:cNvSpPr>
            <a:spLocks noGrp="1"/>
          </p:cNvSpPr>
          <p:nvPr>
            <p:ph type="body" idx="1"/>
          </p:nvPr>
        </p:nvSpPr>
        <p:spPr>
          <a:xfrm>
            <a:off x="885776" y="1708448"/>
            <a:ext cx="11099800" cy="6286500"/>
          </a:xfrm>
        </p:spPr>
        <p:txBody>
          <a:bodyPr>
            <a:normAutofit fontScale="92500" lnSpcReduction="20000"/>
          </a:bodyPr>
          <a:lstStyle/>
          <a:p>
            <a:endParaRPr lang="x-none" dirty="0" smtClean="0"/>
          </a:p>
          <a:p>
            <a:r>
              <a:rPr lang="x-none" b="1" dirty="0" smtClean="0">
                <a:solidFill>
                  <a:srgbClr val="FFC000"/>
                </a:solidFill>
              </a:rPr>
              <a:t>URINARIOS: </a:t>
            </a:r>
            <a:r>
              <a:rPr lang="x-none" b="1" dirty="0">
                <a:solidFill>
                  <a:srgbClr val="FFC000"/>
                </a:solidFill>
              </a:rPr>
              <a:t>Obstructivos </a:t>
            </a:r>
            <a:r>
              <a:rPr lang="x-none" dirty="0"/>
              <a:t>(dificultad de inicio miccional, calibre disminuido, residuo </a:t>
            </a:r>
            <a:r>
              <a:rPr lang="x-none" dirty="0" err="1"/>
              <a:t>posmiccional</a:t>
            </a:r>
            <a:r>
              <a:rPr lang="x-none" dirty="0"/>
              <a:t> e incluso retención aguda de orina) o </a:t>
            </a:r>
            <a:r>
              <a:rPr lang="x-none" b="1" dirty="0">
                <a:solidFill>
                  <a:srgbClr val="FFC000"/>
                </a:solidFill>
              </a:rPr>
              <a:t>irritativos </a:t>
            </a:r>
            <a:r>
              <a:rPr lang="x-none" dirty="0"/>
              <a:t>(imperiosidad, </a:t>
            </a:r>
            <a:r>
              <a:rPr lang="x-none" dirty="0" err="1"/>
              <a:t>polaquiuria</a:t>
            </a:r>
            <a:r>
              <a:rPr lang="x-none" dirty="0"/>
              <a:t> tanto diurna como nocturna, micción dolorosa o tenesmo). </a:t>
            </a:r>
          </a:p>
          <a:p>
            <a:r>
              <a:rPr lang="x-none" b="1" dirty="0" smtClean="0">
                <a:solidFill>
                  <a:srgbClr val="FFC000"/>
                </a:solidFill>
              </a:rPr>
              <a:t>DISFUNCION SEXUAL</a:t>
            </a:r>
            <a:r>
              <a:rPr lang="x-none" dirty="0" smtClean="0"/>
              <a:t>: </a:t>
            </a:r>
            <a:r>
              <a:rPr lang="x-none" dirty="0"/>
              <a:t>Pérdida total o parcial de la erección, eyaculación dolorosa, precoz o la hemospermia. </a:t>
            </a:r>
          </a:p>
          <a:p>
            <a:r>
              <a:rPr lang="x-none" dirty="0" smtClean="0"/>
              <a:t>Duración: </a:t>
            </a:r>
            <a:r>
              <a:rPr lang="x-none" b="1" dirty="0" smtClean="0">
                <a:solidFill>
                  <a:srgbClr val="FFC000"/>
                </a:solidFill>
              </a:rPr>
              <a:t>Mayor a </a:t>
            </a:r>
            <a:r>
              <a:rPr lang="x-none" b="1" dirty="0">
                <a:solidFill>
                  <a:srgbClr val="FFC000"/>
                </a:solidFill>
              </a:rPr>
              <a:t>3 </a:t>
            </a:r>
            <a:r>
              <a:rPr lang="x-none" b="1" dirty="0" smtClean="0">
                <a:solidFill>
                  <a:srgbClr val="FFC000"/>
                </a:solidFill>
              </a:rPr>
              <a:t>meses.  </a:t>
            </a:r>
            <a:endParaRPr lang="x-none" b="1" dirty="0">
              <a:solidFill>
                <a:srgbClr val="FFC000"/>
              </a:solidFill>
            </a:endParaRPr>
          </a:p>
        </p:txBody>
      </p:sp>
      <p:sp>
        <p:nvSpPr>
          <p:cNvPr id="5" name="Rectangle 4"/>
          <p:cNvSpPr/>
          <p:nvPr/>
        </p:nvSpPr>
        <p:spPr>
          <a:xfrm>
            <a:off x="835448" y="8693224"/>
            <a:ext cx="12169352" cy="584775"/>
          </a:xfrm>
          <a:prstGeom prst="rect">
            <a:avLst/>
          </a:prstGeom>
        </p:spPr>
        <p:txBody>
          <a:bodyPr wrap="square">
            <a:spAutoFit/>
          </a:bodyPr>
          <a:lstStyle/>
          <a:p>
            <a:pPr algn="l" fontAlgn="base"/>
            <a:r>
              <a:rPr lang="x-none" sz="1600" dirty="0">
                <a:solidFill>
                  <a:schemeClr val="tx1"/>
                </a:solidFill>
                <a:latin typeface="NexusSansPro"/>
              </a:rPr>
              <a:t>Screponi E, Carosa E, Di </a:t>
            </a:r>
            <a:r>
              <a:rPr lang="x-none" sz="1600" dirty="0" err="1">
                <a:solidFill>
                  <a:schemeClr val="tx1"/>
                </a:solidFill>
                <a:latin typeface="NexusSansPro"/>
              </a:rPr>
              <a:t>Stasi</a:t>
            </a:r>
            <a:r>
              <a:rPr lang="x-none" sz="1600" dirty="0">
                <a:solidFill>
                  <a:schemeClr val="tx1"/>
                </a:solidFill>
                <a:latin typeface="NexusSansPro"/>
              </a:rPr>
              <a:t> SM, Pepe M, </a:t>
            </a:r>
            <a:r>
              <a:rPr lang="x-none" sz="1600" dirty="0" err="1">
                <a:solidFill>
                  <a:schemeClr val="tx1"/>
                </a:solidFill>
                <a:latin typeface="NexusSansPro"/>
              </a:rPr>
              <a:t>Carruba</a:t>
            </a:r>
            <a:r>
              <a:rPr lang="x-none" sz="1600" dirty="0">
                <a:solidFill>
                  <a:schemeClr val="tx1"/>
                </a:solidFill>
                <a:latin typeface="NexusSansPro"/>
              </a:rPr>
              <a:t> G, </a:t>
            </a:r>
            <a:r>
              <a:rPr lang="x-none" sz="1600" dirty="0" err="1">
                <a:solidFill>
                  <a:schemeClr val="tx1"/>
                </a:solidFill>
                <a:latin typeface="NexusSansPro"/>
              </a:rPr>
              <a:t>Jannini</a:t>
            </a:r>
            <a:r>
              <a:rPr lang="x-none" sz="1600" dirty="0">
                <a:solidFill>
                  <a:schemeClr val="tx1"/>
                </a:solidFill>
                <a:latin typeface="NexusSansPro"/>
              </a:rPr>
              <a:t> </a:t>
            </a:r>
            <a:r>
              <a:rPr lang="x-none" sz="1600" dirty="0" err="1">
                <a:solidFill>
                  <a:schemeClr val="tx1"/>
                </a:solidFill>
                <a:latin typeface="NexusSansPro"/>
              </a:rPr>
              <a:t>EA.Prevalence</a:t>
            </a:r>
            <a:r>
              <a:rPr lang="x-none" sz="1600" dirty="0">
                <a:solidFill>
                  <a:schemeClr val="tx1"/>
                </a:solidFill>
                <a:latin typeface="NexusSansPro"/>
              </a:rPr>
              <a:t> of chronic prostatitis in </a:t>
            </a:r>
            <a:r>
              <a:rPr lang="x-none" sz="1600" dirty="0" err="1">
                <a:solidFill>
                  <a:schemeClr val="tx1"/>
                </a:solidFill>
                <a:latin typeface="NexusSansPro"/>
              </a:rPr>
              <a:t>men</a:t>
            </a:r>
            <a:r>
              <a:rPr lang="x-none" sz="1600" dirty="0">
                <a:solidFill>
                  <a:schemeClr val="tx1"/>
                </a:solidFill>
                <a:latin typeface="NexusSansPro"/>
              </a:rPr>
              <a:t> </a:t>
            </a:r>
            <a:r>
              <a:rPr lang="x-none" sz="1600" dirty="0" err="1">
                <a:solidFill>
                  <a:schemeClr val="tx1"/>
                </a:solidFill>
                <a:latin typeface="NexusSansPro"/>
              </a:rPr>
              <a:t>with</a:t>
            </a:r>
            <a:r>
              <a:rPr lang="x-none" sz="1600" dirty="0">
                <a:solidFill>
                  <a:schemeClr val="tx1"/>
                </a:solidFill>
                <a:latin typeface="NexusSansPro"/>
              </a:rPr>
              <a:t> </a:t>
            </a:r>
            <a:r>
              <a:rPr lang="x-none" sz="1600" dirty="0" err="1">
                <a:solidFill>
                  <a:schemeClr val="tx1"/>
                </a:solidFill>
                <a:latin typeface="NexusSansPro"/>
              </a:rPr>
              <a:t>premature</a:t>
            </a:r>
            <a:r>
              <a:rPr lang="x-none" sz="1600" dirty="0">
                <a:solidFill>
                  <a:schemeClr val="tx1"/>
                </a:solidFill>
                <a:latin typeface="NexusSansPro"/>
              </a:rPr>
              <a:t> </a:t>
            </a:r>
            <a:r>
              <a:rPr lang="x-none" sz="1600" dirty="0" err="1" smtClean="0">
                <a:solidFill>
                  <a:schemeClr val="tx1"/>
                </a:solidFill>
                <a:latin typeface="NexusSansPro"/>
              </a:rPr>
              <a:t>ejaculation.Urology</a:t>
            </a:r>
            <a:r>
              <a:rPr lang="x-none" sz="1600" dirty="0">
                <a:solidFill>
                  <a:schemeClr val="tx1"/>
                </a:solidFill>
                <a:latin typeface="NexusSansPro"/>
              </a:rPr>
              <a:t>, 58 (2001), pp. 198-202</a:t>
            </a:r>
            <a:r>
              <a:rPr lang="x-none" sz="1600" dirty="0">
                <a:solidFill>
                  <a:schemeClr val="tx1"/>
                </a:solidFill>
                <a:latin typeface="inherit"/>
                <a:hlinkClick r:id="rId2"/>
              </a:rPr>
              <a:t>Medline</a:t>
            </a:r>
            <a:r>
              <a:rPr lang="x-none" sz="1600" dirty="0">
                <a:solidFill>
                  <a:schemeClr val="tx1"/>
                </a:solidFill>
                <a:latin typeface="NexusSansPro"/>
              </a:rPr>
              <a:t> </a:t>
            </a:r>
          </a:p>
        </p:txBody>
      </p:sp>
    </p:spTree>
    <p:extLst>
      <p:ext uri="{BB962C8B-B14F-4D97-AF65-F5344CB8AC3E}">
        <p14:creationId xmlns:p14="http://schemas.microsoft.com/office/powerpoint/2010/main" val="100030832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CRONICA</a:t>
            </a:r>
            <a:endParaRPr lang="x-none" sz="5400" dirty="0"/>
          </a:p>
        </p:txBody>
      </p:sp>
      <p:sp>
        <p:nvSpPr>
          <p:cNvPr id="8" name="Text Placeholder 7"/>
          <p:cNvSpPr>
            <a:spLocks noGrp="1"/>
          </p:cNvSpPr>
          <p:nvPr>
            <p:ph type="body" idx="1"/>
          </p:nvPr>
        </p:nvSpPr>
        <p:spPr>
          <a:xfrm>
            <a:off x="165696" y="2590800"/>
            <a:ext cx="11886604" cy="6286500"/>
          </a:xfrm>
        </p:spPr>
        <p:txBody>
          <a:bodyPr/>
          <a:lstStyle/>
          <a:p>
            <a:r>
              <a:rPr lang="x-none" b="1" dirty="0" smtClean="0">
                <a:solidFill>
                  <a:srgbClr val="FFC000"/>
                </a:solidFill>
              </a:rPr>
              <a:t>UROCULTIVO? </a:t>
            </a:r>
          </a:p>
          <a:p>
            <a:pPr marL="0" indent="0">
              <a:buNone/>
            </a:pPr>
            <a:r>
              <a:rPr lang="x-none" b="1" dirty="0" smtClean="0">
                <a:solidFill>
                  <a:srgbClr val="FFC000"/>
                </a:solidFill>
              </a:rPr>
              <a:t>Prueba de 4 y 2 vasos.   </a:t>
            </a:r>
          </a:p>
          <a:p>
            <a:r>
              <a:rPr lang="x-none" b="1" dirty="0" smtClean="0">
                <a:solidFill>
                  <a:srgbClr val="FFC000"/>
                </a:solidFill>
              </a:rPr>
              <a:t>ESPERMOCULTIVO? </a:t>
            </a:r>
            <a:endParaRPr lang="x-none" b="1" dirty="0">
              <a:solidFill>
                <a:srgbClr val="FFC000"/>
              </a:solidFill>
            </a:endParaRPr>
          </a:p>
        </p:txBody>
      </p:sp>
      <p:pic>
        <p:nvPicPr>
          <p:cNvPr id="5" name="Picture 4"/>
          <p:cNvPicPr>
            <a:picLocks noChangeAspect="1"/>
          </p:cNvPicPr>
          <p:nvPr/>
        </p:nvPicPr>
        <p:blipFill rotWithShape="1">
          <a:blip r:embed="rId2" cstate="print"/>
          <a:srcRect l="52804" t="23962" r="17733" b="27140"/>
          <a:stretch/>
        </p:blipFill>
        <p:spPr>
          <a:xfrm>
            <a:off x="5710312" y="2212504"/>
            <a:ext cx="6877878" cy="6417751"/>
          </a:xfrm>
          <a:prstGeom prst="rect">
            <a:avLst/>
          </a:prstGeom>
        </p:spPr>
      </p:pic>
      <p:sp>
        <p:nvSpPr>
          <p:cNvPr id="7" name="Rectangle 6"/>
          <p:cNvSpPr/>
          <p:nvPr/>
        </p:nvSpPr>
        <p:spPr>
          <a:xfrm>
            <a:off x="381720" y="8676382"/>
            <a:ext cx="12313368" cy="1077218"/>
          </a:xfrm>
          <a:prstGeom prst="rect">
            <a:avLst/>
          </a:prstGeom>
        </p:spPr>
        <p:txBody>
          <a:bodyPr wrap="square">
            <a:spAutoFit/>
          </a:bodyPr>
          <a:lstStyle/>
          <a:p>
            <a:pPr marL="342900" lvl="0" indent="-342900" algn="l">
              <a:buAutoNum type="arabicPeriod"/>
            </a:pPr>
            <a:r>
              <a:rPr lang="x-none" sz="1600" dirty="0" smtClean="0"/>
              <a:t>Infección </a:t>
            </a:r>
            <a:r>
              <a:rPr lang="x-none" sz="1600" dirty="0"/>
              <a:t>del tracto urinario. Carlos </a:t>
            </a:r>
            <a:r>
              <a:rPr lang="x-none" sz="1600" dirty="0" err="1"/>
              <a:t>Pigrau</a:t>
            </a:r>
            <a:r>
              <a:rPr lang="x-none" sz="1600" dirty="0"/>
              <a:t>. SALVAT. 2013 </a:t>
            </a:r>
            <a:r>
              <a:rPr lang="x-none" sz="1600" dirty="0" smtClean="0"/>
              <a:t>Ergon</a:t>
            </a:r>
          </a:p>
          <a:p>
            <a:pPr marL="342900" lvl="0" indent="-342900" algn="l">
              <a:buAutoNum type="arabicPeriod"/>
            </a:pPr>
            <a:r>
              <a:rPr lang="x-none" sz="1600" dirty="0" smtClean="0"/>
              <a:t>Nickel </a:t>
            </a:r>
            <a:r>
              <a:rPr lang="x-none" sz="1600" dirty="0"/>
              <a:t>JC, </a:t>
            </a:r>
            <a:r>
              <a:rPr lang="x-none" sz="1600" dirty="0" err="1"/>
              <a:t>Downey</a:t>
            </a:r>
            <a:r>
              <a:rPr lang="x-none" sz="1600" dirty="0"/>
              <a:t> J, Johnston B, Clark J. </a:t>
            </a:r>
            <a:r>
              <a:rPr lang="x-none" sz="1600" dirty="0" err="1"/>
              <a:t>Predictors</a:t>
            </a:r>
            <a:r>
              <a:rPr lang="x-none" sz="1600" dirty="0"/>
              <a:t> of </a:t>
            </a:r>
            <a:r>
              <a:rPr lang="x-none" sz="1600" dirty="0" err="1"/>
              <a:t>patient</a:t>
            </a:r>
            <a:r>
              <a:rPr lang="x-none" sz="1600" dirty="0"/>
              <a:t> response to </a:t>
            </a:r>
            <a:r>
              <a:rPr lang="x-none" sz="1600" dirty="0" err="1"/>
              <a:t>antibiotic</a:t>
            </a:r>
            <a:r>
              <a:rPr lang="x-none" sz="1600" dirty="0"/>
              <a:t> </a:t>
            </a:r>
            <a:r>
              <a:rPr lang="x-none" sz="1600" dirty="0" err="1"/>
              <a:t>therapy</a:t>
            </a:r>
            <a:r>
              <a:rPr lang="x-none" sz="1600" dirty="0"/>
              <a:t> for </a:t>
            </a:r>
            <a:r>
              <a:rPr lang="x-none" sz="1600" dirty="0" err="1"/>
              <a:t>the</a:t>
            </a:r>
            <a:r>
              <a:rPr lang="x-none" sz="1600" dirty="0"/>
              <a:t> chronic prostatitis/chronic </a:t>
            </a:r>
            <a:r>
              <a:rPr lang="x-none" sz="1600" dirty="0" err="1"/>
              <a:t>pelvic</a:t>
            </a:r>
            <a:r>
              <a:rPr lang="x-none" sz="1600" dirty="0"/>
              <a:t> </a:t>
            </a:r>
            <a:r>
              <a:rPr lang="x-none" sz="1600" dirty="0" err="1"/>
              <a:t>pain</a:t>
            </a:r>
            <a:r>
              <a:rPr lang="x-none" sz="1600" dirty="0"/>
              <a:t> </a:t>
            </a:r>
            <a:r>
              <a:rPr lang="x-none" sz="1600" dirty="0" err="1"/>
              <a:t>syndrome</a:t>
            </a:r>
            <a:r>
              <a:rPr lang="x-none" sz="1600" dirty="0"/>
              <a:t>: J </a:t>
            </a:r>
            <a:r>
              <a:rPr lang="x-none" sz="1600" dirty="0" err="1"/>
              <a:t>Urol</a:t>
            </a:r>
            <a:r>
              <a:rPr lang="x-none" sz="1600" dirty="0"/>
              <a:t>. 2001;165:1539-1544</a:t>
            </a:r>
          </a:p>
          <a:p>
            <a:pPr lvl="0" algn="l"/>
            <a:endParaRPr lang="x-none" sz="1600" dirty="0"/>
          </a:p>
        </p:txBody>
      </p:sp>
    </p:spTree>
    <p:extLst>
      <p:ext uri="{BB962C8B-B14F-4D97-AF65-F5344CB8AC3E}">
        <p14:creationId xmlns:p14="http://schemas.microsoft.com/office/powerpoint/2010/main" val="122341570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CRONICA</a:t>
            </a:r>
            <a:endParaRPr lang="x-none" sz="5400" dirty="0"/>
          </a:p>
        </p:txBody>
      </p:sp>
      <p:sp>
        <p:nvSpPr>
          <p:cNvPr id="3" name="Text Placeholder 2"/>
          <p:cNvSpPr>
            <a:spLocks noGrp="1"/>
          </p:cNvSpPr>
          <p:nvPr>
            <p:ph type="body" idx="1"/>
          </p:nvPr>
        </p:nvSpPr>
        <p:spPr>
          <a:xfrm>
            <a:off x="957784" y="2356520"/>
            <a:ext cx="11099800" cy="6286500"/>
          </a:xfrm>
        </p:spPr>
        <p:txBody>
          <a:bodyPr>
            <a:normAutofit/>
          </a:bodyPr>
          <a:lstStyle/>
          <a:p>
            <a:pPr marL="444500" lvl="1" indent="0">
              <a:buNone/>
            </a:pPr>
            <a:r>
              <a:rPr lang="x-none" b="1" dirty="0" smtClean="0">
                <a:solidFill>
                  <a:srgbClr val="FFC000"/>
                </a:solidFill>
              </a:rPr>
              <a:t>ECOFRAFIA: Alteraciones inespecíficas </a:t>
            </a:r>
          </a:p>
          <a:p>
            <a:pPr lvl="1"/>
            <a:r>
              <a:rPr lang="x-none" dirty="0" smtClean="0"/>
              <a:t>Aumento </a:t>
            </a:r>
            <a:r>
              <a:rPr lang="x-none" dirty="0"/>
              <a:t>de tamaño </a:t>
            </a:r>
            <a:r>
              <a:rPr lang="x-none" dirty="0" smtClean="0"/>
              <a:t>prostático, </a:t>
            </a:r>
            <a:r>
              <a:rPr lang="x-none" dirty="0"/>
              <a:t>asimetría de los </a:t>
            </a:r>
            <a:r>
              <a:rPr lang="x-none" dirty="0" smtClean="0"/>
              <a:t>lóbulos, </a:t>
            </a:r>
            <a:r>
              <a:rPr lang="x-none" dirty="0"/>
              <a:t>incremento del diámetro de los plexos venosos </a:t>
            </a:r>
            <a:r>
              <a:rPr lang="x-none" dirty="0" err="1"/>
              <a:t>periprostáticos</a:t>
            </a:r>
            <a:r>
              <a:rPr lang="x-none" dirty="0"/>
              <a:t>, nódulos </a:t>
            </a:r>
            <a:r>
              <a:rPr lang="x-none" dirty="0" err="1"/>
              <a:t>hiperecogénicos</a:t>
            </a:r>
            <a:r>
              <a:rPr lang="x-none" dirty="0"/>
              <a:t> en la próstata externa, evidencia de litiasis </a:t>
            </a:r>
            <a:r>
              <a:rPr lang="x-none" dirty="0" err="1"/>
              <a:t>intraprostática</a:t>
            </a:r>
            <a:r>
              <a:rPr lang="x-none" dirty="0"/>
              <a:t>, presencia de halos </a:t>
            </a:r>
            <a:r>
              <a:rPr lang="x-none" dirty="0" err="1"/>
              <a:t>hipoecoicos</a:t>
            </a:r>
            <a:r>
              <a:rPr lang="x-none" dirty="0"/>
              <a:t> </a:t>
            </a:r>
            <a:r>
              <a:rPr lang="x-none" dirty="0" err="1"/>
              <a:t>periuretrales</a:t>
            </a:r>
            <a:r>
              <a:rPr lang="x-none" dirty="0"/>
              <a:t> o calcificaciones entre la zona transicional y la </a:t>
            </a:r>
            <a:r>
              <a:rPr lang="x-none" dirty="0" smtClean="0"/>
              <a:t>cápsula.</a:t>
            </a:r>
            <a:endParaRPr lang="x-none" dirty="0"/>
          </a:p>
        </p:txBody>
      </p:sp>
      <p:sp>
        <p:nvSpPr>
          <p:cNvPr id="5" name="Rectangle 4"/>
          <p:cNvSpPr/>
          <p:nvPr/>
        </p:nvSpPr>
        <p:spPr>
          <a:xfrm>
            <a:off x="237704" y="9125272"/>
            <a:ext cx="12457384" cy="338554"/>
          </a:xfrm>
          <a:prstGeom prst="rect">
            <a:avLst/>
          </a:prstGeom>
        </p:spPr>
        <p:txBody>
          <a:bodyPr wrap="square">
            <a:spAutoFit/>
          </a:bodyPr>
          <a:lstStyle/>
          <a:p>
            <a:pPr algn="l" fontAlgn="base"/>
            <a:r>
              <a:rPr lang="x-none" sz="1600" dirty="0">
                <a:solidFill>
                  <a:schemeClr val="tx1"/>
                </a:solidFill>
                <a:latin typeface="NexusSansPro"/>
              </a:rPr>
              <a:t>Rodríguez Patrón R, </a:t>
            </a:r>
            <a:r>
              <a:rPr lang="x-none" sz="1600" dirty="0" err="1">
                <a:solidFill>
                  <a:schemeClr val="tx1"/>
                </a:solidFill>
                <a:latin typeface="NexusSansPro"/>
              </a:rPr>
              <a:t>Mayayo</a:t>
            </a:r>
            <a:r>
              <a:rPr lang="x-none" sz="1600" dirty="0">
                <a:solidFill>
                  <a:schemeClr val="tx1"/>
                </a:solidFill>
                <a:latin typeface="NexusSansPro"/>
              </a:rPr>
              <a:t> T, Sanz E</a:t>
            </a:r>
            <a:r>
              <a:rPr lang="x-none" sz="1600" dirty="0" smtClean="0">
                <a:solidFill>
                  <a:schemeClr val="tx1"/>
                </a:solidFill>
                <a:latin typeface="NexusSansPro"/>
              </a:rPr>
              <a:t>.. Técnicas </a:t>
            </a:r>
            <a:r>
              <a:rPr lang="x-none" sz="1600" dirty="0">
                <a:solidFill>
                  <a:schemeClr val="tx1"/>
                </a:solidFill>
                <a:latin typeface="NexusSansPro"/>
              </a:rPr>
              <a:t>de imagen en patología inflamatoria </a:t>
            </a:r>
            <a:r>
              <a:rPr lang="x-none" sz="1600" dirty="0" err="1" smtClean="0">
                <a:solidFill>
                  <a:schemeClr val="tx1"/>
                </a:solidFill>
                <a:latin typeface="NexusSansPro"/>
              </a:rPr>
              <a:t>prostática.Urol</a:t>
            </a:r>
            <a:r>
              <a:rPr lang="x-none" sz="1600" dirty="0" smtClean="0">
                <a:solidFill>
                  <a:schemeClr val="tx1"/>
                </a:solidFill>
                <a:latin typeface="NexusSansPro"/>
              </a:rPr>
              <a:t> </a:t>
            </a:r>
            <a:r>
              <a:rPr lang="x-none" sz="1600" dirty="0" err="1">
                <a:solidFill>
                  <a:schemeClr val="tx1"/>
                </a:solidFill>
                <a:latin typeface="NexusSansPro"/>
              </a:rPr>
              <a:t>Integr</a:t>
            </a:r>
            <a:r>
              <a:rPr lang="x-none" sz="1600" dirty="0">
                <a:solidFill>
                  <a:schemeClr val="tx1"/>
                </a:solidFill>
                <a:latin typeface="NexusSansPro"/>
              </a:rPr>
              <a:t> </a:t>
            </a:r>
            <a:r>
              <a:rPr lang="x-none" sz="1600" dirty="0" err="1">
                <a:solidFill>
                  <a:schemeClr val="tx1"/>
                </a:solidFill>
                <a:latin typeface="NexusSansPro"/>
              </a:rPr>
              <a:t>Invest</a:t>
            </a:r>
            <a:r>
              <a:rPr lang="x-none" sz="1600" dirty="0">
                <a:solidFill>
                  <a:schemeClr val="tx1"/>
                </a:solidFill>
                <a:latin typeface="NexusSansPro"/>
              </a:rPr>
              <a:t>, 9 (2004), pp. 133-9</a:t>
            </a:r>
          </a:p>
        </p:txBody>
      </p:sp>
    </p:spTree>
    <p:extLst>
      <p:ext uri="{BB962C8B-B14F-4D97-AF65-F5344CB8AC3E}">
        <p14:creationId xmlns:p14="http://schemas.microsoft.com/office/powerpoint/2010/main" val="296825080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CRONICA</a:t>
            </a:r>
            <a:endParaRPr lang="x-none" sz="5400" dirty="0"/>
          </a:p>
        </p:txBody>
      </p:sp>
      <p:sp>
        <p:nvSpPr>
          <p:cNvPr id="3" name="Text Placeholder 2"/>
          <p:cNvSpPr>
            <a:spLocks noGrp="1"/>
          </p:cNvSpPr>
          <p:nvPr>
            <p:ph type="body" idx="1"/>
          </p:nvPr>
        </p:nvSpPr>
        <p:spPr>
          <a:xfrm>
            <a:off x="957784" y="2356520"/>
            <a:ext cx="11099800" cy="6286500"/>
          </a:xfrm>
        </p:spPr>
        <p:txBody>
          <a:bodyPr/>
          <a:lstStyle/>
          <a:p>
            <a:r>
              <a:rPr lang="x-none" b="1" dirty="0">
                <a:solidFill>
                  <a:srgbClr val="FFC000"/>
                </a:solidFill>
              </a:rPr>
              <a:t>P</a:t>
            </a:r>
            <a:r>
              <a:rPr lang="x-none" b="1" dirty="0" smtClean="0">
                <a:solidFill>
                  <a:srgbClr val="FFC000"/>
                </a:solidFill>
              </a:rPr>
              <a:t>SA: </a:t>
            </a:r>
            <a:r>
              <a:rPr lang="x-none" dirty="0"/>
              <a:t>S</a:t>
            </a:r>
            <a:r>
              <a:rPr lang="x-none" dirty="0" smtClean="0"/>
              <a:t>ólo </a:t>
            </a:r>
            <a:r>
              <a:rPr lang="x-none" dirty="0"/>
              <a:t>resulta anormal en el 6-15% de los </a:t>
            </a:r>
            <a:r>
              <a:rPr lang="x-none" dirty="0" smtClean="0"/>
              <a:t>casos</a:t>
            </a:r>
            <a:r>
              <a:rPr lang="x-none" dirty="0"/>
              <a:t> </a:t>
            </a:r>
            <a:r>
              <a:rPr lang="x-none" dirty="0" smtClean="0"/>
              <a:t>(1). </a:t>
            </a:r>
          </a:p>
          <a:p>
            <a:r>
              <a:rPr lang="x-none" dirty="0"/>
              <a:t>V</a:t>
            </a:r>
            <a:r>
              <a:rPr lang="x-none" dirty="0" smtClean="0"/>
              <a:t>alores </a:t>
            </a:r>
            <a:r>
              <a:rPr lang="x-none" dirty="0"/>
              <a:t>altos mantenidos de PSA tras un episodio de prostatitis crónica </a:t>
            </a:r>
            <a:r>
              <a:rPr lang="x-none" dirty="0" smtClean="0"/>
              <a:t>obliga </a:t>
            </a:r>
            <a:r>
              <a:rPr lang="x-none" dirty="0"/>
              <a:t>descartar un cáncer de </a:t>
            </a:r>
            <a:r>
              <a:rPr lang="x-none" dirty="0" smtClean="0"/>
              <a:t>próstata</a:t>
            </a:r>
            <a:r>
              <a:rPr lang="x-none" dirty="0"/>
              <a:t> </a:t>
            </a:r>
            <a:r>
              <a:rPr lang="x-none" dirty="0" smtClean="0"/>
              <a:t>(2).</a:t>
            </a:r>
            <a:endParaRPr lang="x-none" dirty="0"/>
          </a:p>
        </p:txBody>
      </p:sp>
      <p:sp>
        <p:nvSpPr>
          <p:cNvPr id="5" name="Rectangle 4"/>
          <p:cNvSpPr/>
          <p:nvPr/>
        </p:nvSpPr>
        <p:spPr>
          <a:xfrm>
            <a:off x="237704" y="8549208"/>
            <a:ext cx="12241360" cy="830997"/>
          </a:xfrm>
          <a:prstGeom prst="rect">
            <a:avLst/>
          </a:prstGeom>
        </p:spPr>
        <p:txBody>
          <a:bodyPr wrap="square">
            <a:spAutoFit/>
          </a:bodyPr>
          <a:lstStyle/>
          <a:p>
            <a:pPr algn="l" fontAlgn="base"/>
            <a:r>
              <a:rPr lang="en-US" sz="1600" dirty="0" smtClean="0">
                <a:solidFill>
                  <a:schemeClr val="tx1"/>
                </a:solidFill>
                <a:latin typeface="NexusSansPro"/>
              </a:rPr>
              <a:t>1. Pansadoro </a:t>
            </a:r>
            <a:r>
              <a:rPr lang="en-US" sz="1600" dirty="0">
                <a:solidFill>
                  <a:schemeClr val="tx1"/>
                </a:solidFill>
                <a:latin typeface="NexusSansPro"/>
              </a:rPr>
              <a:t>V, </a:t>
            </a:r>
            <a:r>
              <a:rPr lang="en-US" sz="1600" dirty="0" err="1">
                <a:solidFill>
                  <a:schemeClr val="tx1"/>
                </a:solidFill>
                <a:latin typeface="NexusSansPro"/>
              </a:rPr>
              <a:t>Emiliozzi</a:t>
            </a:r>
            <a:r>
              <a:rPr lang="en-US" sz="1600" dirty="0">
                <a:solidFill>
                  <a:schemeClr val="tx1"/>
                </a:solidFill>
                <a:latin typeface="NexusSansPro"/>
              </a:rPr>
              <a:t> P, </a:t>
            </a:r>
            <a:r>
              <a:rPr lang="en-US" sz="1600" dirty="0" err="1">
                <a:solidFill>
                  <a:schemeClr val="tx1"/>
                </a:solidFill>
                <a:latin typeface="NexusSansPro"/>
              </a:rPr>
              <a:t>Defidio</a:t>
            </a:r>
            <a:r>
              <a:rPr lang="en-US" sz="1600" dirty="0">
                <a:solidFill>
                  <a:schemeClr val="tx1"/>
                </a:solidFill>
                <a:latin typeface="NexusSansPro"/>
              </a:rPr>
              <a:t> L, </a:t>
            </a:r>
            <a:r>
              <a:rPr lang="en-US" sz="1600" dirty="0" err="1">
                <a:solidFill>
                  <a:schemeClr val="tx1"/>
                </a:solidFill>
                <a:latin typeface="NexusSansPro"/>
              </a:rPr>
              <a:t>Scarpone</a:t>
            </a:r>
            <a:r>
              <a:rPr lang="en-US" sz="1600" dirty="0">
                <a:solidFill>
                  <a:schemeClr val="tx1"/>
                </a:solidFill>
                <a:latin typeface="NexusSansPro"/>
              </a:rPr>
              <a:t> P, Sabatini G, </a:t>
            </a:r>
            <a:r>
              <a:rPr lang="en-US" sz="1600" dirty="0" err="1">
                <a:solidFill>
                  <a:schemeClr val="tx1"/>
                </a:solidFill>
                <a:latin typeface="NexusSansPro"/>
              </a:rPr>
              <a:t>Brisciani</a:t>
            </a:r>
            <a:r>
              <a:rPr lang="en-US" sz="1600" dirty="0">
                <a:solidFill>
                  <a:schemeClr val="tx1"/>
                </a:solidFill>
                <a:latin typeface="NexusSansPro"/>
              </a:rPr>
              <a:t> A, et </a:t>
            </a:r>
            <a:r>
              <a:rPr lang="en-US" sz="1600" dirty="0" smtClean="0">
                <a:solidFill>
                  <a:schemeClr val="tx1"/>
                </a:solidFill>
                <a:latin typeface="NexusSansPro"/>
              </a:rPr>
              <a:t>al. Prostate-specific </a:t>
            </a:r>
            <a:r>
              <a:rPr lang="en-US" sz="1600" dirty="0">
                <a:solidFill>
                  <a:schemeClr val="tx1"/>
                </a:solidFill>
                <a:latin typeface="NexusSansPro"/>
              </a:rPr>
              <a:t>antigen and prostatitis in men under </a:t>
            </a:r>
            <a:r>
              <a:rPr lang="en-US" sz="1600" dirty="0" smtClean="0">
                <a:solidFill>
                  <a:schemeClr val="tx1"/>
                </a:solidFill>
                <a:latin typeface="NexusSansPro"/>
              </a:rPr>
              <a:t>fifty. </a:t>
            </a:r>
            <a:r>
              <a:rPr lang="en-US" sz="1600" dirty="0" err="1" smtClean="0">
                <a:solidFill>
                  <a:schemeClr val="tx1"/>
                </a:solidFill>
                <a:latin typeface="NexusSansPro"/>
              </a:rPr>
              <a:t>Eur</a:t>
            </a:r>
            <a:r>
              <a:rPr lang="en-US" sz="1600" dirty="0" smtClean="0">
                <a:solidFill>
                  <a:schemeClr val="tx1"/>
                </a:solidFill>
                <a:latin typeface="NexusSansPro"/>
              </a:rPr>
              <a:t> </a:t>
            </a:r>
            <a:r>
              <a:rPr lang="en-US" sz="1600" dirty="0" err="1">
                <a:solidFill>
                  <a:schemeClr val="tx1"/>
                </a:solidFill>
                <a:latin typeface="NexusSansPro"/>
              </a:rPr>
              <a:t>Urol</a:t>
            </a:r>
            <a:r>
              <a:rPr lang="en-US" sz="1600" dirty="0">
                <a:solidFill>
                  <a:schemeClr val="tx1"/>
                </a:solidFill>
                <a:latin typeface="NexusSansPro"/>
              </a:rPr>
              <a:t>, 30 (1996), pp. </a:t>
            </a:r>
            <a:r>
              <a:rPr lang="en-US" sz="1600" dirty="0" smtClean="0">
                <a:solidFill>
                  <a:schemeClr val="tx1"/>
                </a:solidFill>
                <a:latin typeface="NexusSansPro"/>
              </a:rPr>
              <a:t>24-27</a:t>
            </a:r>
            <a:endParaRPr lang="en-US" sz="1600" dirty="0">
              <a:solidFill>
                <a:schemeClr val="tx1"/>
              </a:solidFill>
              <a:latin typeface="NexusSansPro"/>
            </a:endParaRPr>
          </a:p>
          <a:p>
            <a:pPr algn="l" fontAlgn="base"/>
            <a:r>
              <a:rPr lang="en-US" sz="1600" dirty="0" smtClean="0">
                <a:solidFill>
                  <a:schemeClr val="tx1"/>
                </a:solidFill>
                <a:latin typeface="inherit"/>
              </a:rPr>
              <a:t>2. </a:t>
            </a:r>
            <a:r>
              <a:rPr lang="en-US" sz="1600" dirty="0" err="1" smtClean="0">
                <a:solidFill>
                  <a:schemeClr val="tx1"/>
                </a:solidFill>
                <a:latin typeface="NexusSansPro"/>
              </a:rPr>
              <a:t>Kravchick</a:t>
            </a:r>
            <a:r>
              <a:rPr lang="en-US" sz="1600" dirty="0" smtClean="0">
                <a:solidFill>
                  <a:schemeClr val="tx1"/>
                </a:solidFill>
                <a:latin typeface="NexusSansPro"/>
              </a:rPr>
              <a:t> </a:t>
            </a:r>
            <a:r>
              <a:rPr lang="en-US" sz="1600" dirty="0">
                <a:solidFill>
                  <a:schemeClr val="tx1"/>
                </a:solidFill>
                <a:latin typeface="NexusSansPro"/>
              </a:rPr>
              <a:t>S, </a:t>
            </a:r>
            <a:r>
              <a:rPr lang="en-US" sz="1600" dirty="0" err="1">
                <a:solidFill>
                  <a:schemeClr val="tx1"/>
                </a:solidFill>
                <a:latin typeface="NexusSansPro"/>
              </a:rPr>
              <a:t>Cytron</a:t>
            </a:r>
            <a:r>
              <a:rPr lang="en-US" sz="1600" dirty="0">
                <a:solidFill>
                  <a:schemeClr val="tx1"/>
                </a:solidFill>
                <a:latin typeface="NexusSansPro"/>
              </a:rPr>
              <a:t> S, </a:t>
            </a:r>
            <a:r>
              <a:rPr lang="en-US" sz="1600" dirty="0" err="1">
                <a:solidFill>
                  <a:schemeClr val="tx1"/>
                </a:solidFill>
                <a:latin typeface="NexusSansPro"/>
              </a:rPr>
              <a:t>Agulansky</a:t>
            </a:r>
            <a:r>
              <a:rPr lang="en-US" sz="1600" dirty="0">
                <a:solidFill>
                  <a:schemeClr val="tx1"/>
                </a:solidFill>
                <a:latin typeface="NexusSansPro"/>
              </a:rPr>
              <a:t> L, Ben-</a:t>
            </a:r>
            <a:r>
              <a:rPr lang="en-US" sz="1600" dirty="0" err="1">
                <a:solidFill>
                  <a:schemeClr val="tx1"/>
                </a:solidFill>
                <a:latin typeface="NexusSansPro"/>
              </a:rPr>
              <a:t>Dor</a:t>
            </a:r>
            <a:r>
              <a:rPr lang="en-US" sz="1600" dirty="0">
                <a:solidFill>
                  <a:schemeClr val="tx1"/>
                </a:solidFill>
                <a:latin typeface="NexusSansPro"/>
              </a:rPr>
              <a:t> </a:t>
            </a:r>
            <a:r>
              <a:rPr lang="en-US" sz="1600" dirty="0" smtClean="0">
                <a:solidFill>
                  <a:schemeClr val="tx1"/>
                </a:solidFill>
                <a:latin typeface="NexusSansPro"/>
              </a:rPr>
              <a:t>D. Acute </a:t>
            </a:r>
            <a:r>
              <a:rPr lang="en-US" sz="1600" dirty="0">
                <a:solidFill>
                  <a:schemeClr val="tx1"/>
                </a:solidFill>
                <a:latin typeface="NexusSansPro"/>
              </a:rPr>
              <a:t>prostatitis in middle-aged men: a prospective </a:t>
            </a:r>
            <a:r>
              <a:rPr lang="en-US" sz="1600" dirty="0" err="1" smtClean="0">
                <a:solidFill>
                  <a:schemeClr val="tx1"/>
                </a:solidFill>
                <a:latin typeface="NexusSansPro"/>
              </a:rPr>
              <a:t>study.BJU</a:t>
            </a:r>
            <a:r>
              <a:rPr lang="en-US" sz="1600" dirty="0" smtClean="0">
                <a:solidFill>
                  <a:schemeClr val="tx1"/>
                </a:solidFill>
                <a:latin typeface="NexusSansPro"/>
              </a:rPr>
              <a:t> </a:t>
            </a:r>
            <a:r>
              <a:rPr lang="en-US" sz="1600" dirty="0" err="1">
                <a:solidFill>
                  <a:schemeClr val="tx1"/>
                </a:solidFill>
                <a:latin typeface="NexusSansPro"/>
              </a:rPr>
              <a:t>Int</a:t>
            </a:r>
            <a:r>
              <a:rPr lang="en-US" sz="1600" dirty="0">
                <a:solidFill>
                  <a:schemeClr val="tx1"/>
                </a:solidFill>
                <a:latin typeface="NexusSansPro"/>
              </a:rPr>
              <a:t>, 93 (2004), </a:t>
            </a:r>
            <a:r>
              <a:rPr lang="en-US" sz="1600" dirty="0" smtClean="0">
                <a:solidFill>
                  <a:schemeClr val="tx1"/>
                </a:solidFill>
                <a:latin typeface="NexusSansPro"/>
              </a:rPr>
              <a:t> 93-6</a:t>
            </a:r>
            <a:endParaRPr lang="en-US" sz="1600" dirty="0">
              <a:solidFill>
                <a:schemeClr val="tx1"/>
              </a:solidFill>
              <a:latin typeface="NexusSansPro"/>
            </a:endParaRPr>
          </a:p>
        </p:txBody>
      </p:sp>
    </p:spTree>
    <p:extLst>
      <p:ext uri="{BB962C8B-B14F-4D97-AF65-F5344CB8AC3E}">
        <p14:creationId xmlns:p14="http://schemas.microsoft.com/office/powerpoint/2010/main" val="237957391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DIAGNOSTICO PROSTATITIS </a:t>
            </a:r>
            <a:b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CRONICA</a:t>
            </a:r>
            <a:endParaRPr lang="x-none" sz="5400" dirty="0"/>
          </a:p>
        </p:txBody>
      </p:sp>
      <p:sp>
        <p:nvSpPr>
          <p:cNvPr id="3" name="Text Placeholder 2"/>
          <p:cNvSpPr>
            <a:spLocks noGrp="1"/>
          </p:cNvSpPr>
          <p:nvPr>
            <p:ph type="body" idx="1"/>
          </p:nvPr>
        </p:nvSpPr>
        <p:spPr>
          <a:xfrm>
            <a:off x="669752" y="2068488"/>
            <a:ext cx="11099800" cy="6286500"/>
          </a:xfrm>
        </p:spPr>
        <p:txBody>
          <a:bodyPr>
            <a:normAutofit/>
          </a:bodyPr>
          <a:lstStyle/>
          <a:p>
            <a:pPr marL="0" indent="0">
              <a:buNone/>
            </a:pPr>
            <a:r>
              <a:rPr lang="x-none" b="1" dirty="0" smtClean="0">
                <a:solidFill>
                  <a:srgbClr val="FFC000"/>
                </a:solidFill>
              </a:rPr>
              <a:t>PUNCION BIOPSIA DE PROSTATA: </a:t>
            </a:r>
          </a:p>
          <a:p>
            <a:pPr marL="0" indent="0">
              <a:buNone/>
            </a:pPr>
            <a:r>
              <a:rPr lang="x-none" dirty="0"/>
              <a:t>N</a:t>
            </a:r>
            <a:r>
              <a:rPr lang="x-none" dirty="0" smtClean="0"/>
              <a:t>o </a:t>
            </a:r>
            <a:r>
              <a:rPr lang="x-none" dirty="0"/>
              <a:t>se utiliza en el diagnóstico de prostatitis, aunque con el auge de las biopsias prostáticas en pacientes con PSA incrementado es frecuente encontrar prostatitis tipo IV (NIH) asintomáticas en gran número de </a:t>
            </a:r>
            <a:r>
              <a:rPr lang="x-none" dirty="0" smtClean="0"/>
              <a:t>biopsias.</a:t>
            </a:r>
            <a:endParaRPr lang="x-none" dirty="0"/>
          </a:p>
        </p:txBody>
      </p:sp>
      <p:sp>
        <p:nvSpPr>
          <p:cNvPr id="5" name="Rectangle 4"/>
          <p:cNvSpPr/>
          <p:nvPr/>
        </p:nvSpPr>
        <p:spPr>
          <a:xfrm>
            <a:off x="813768" y="8405192"/>
            <a:ext cx="11881320" cy="1077218"/>
          </a:xfrm>
          <a:prstGeom prst="rect">
            <a:avLst/>
          </a:prstGeom>
        </p:spPr>
        <p:txBody>
          <a:bodyPr wrap="square">
            <a:spAutoFit/>
          </a:bodyPr>
          <a:lstStyle/>
          <a:p>
            <a:pPr algn="l" fontAlgn="base"/>
            <a:r>
              <a:rPr lang="x-none" sz="1600" dirty="0" smtClean="0">
                <a:solidFill>
                  <a:schemeClr val="tx1"/>
                </a:solidFill>
                <a:latin typeface="NexusSansPro"/>
              </a:rPr>
              <a:t>1. True </a:t>
            </a:r>
            <a:r>
              <a:rPr lang="x-none" sz="1600" dirty="0">
                <a:solidFill>
                  <a:schemeClr val="tx1"/>
                </a:solidFill>
                <a:latin typeface="NexusSansPro"/>
              </a:rPr>
              <a:t>LD, Berger RE, </a:t>
            </a:r>
            <a:r>
              <a:rPr lang="x-none" sz="1600" dirty="0" err="1">
                <a:solidFill>
                  <a:schemeClr val="tx1"/>
                </a:solidFill>
                <a:latin typeface="NexusSansPro"/>
              </a:rPr>
              <a:t>Rothman</a:t>
            </a:r>
            <a:r>
              <a:rPr lang="x-none" sz="1600" dirty="0">
                <a:solidFill>
                  <a:schemeClr val="tx1"/>
                </a:solidFill>
                <a:latin typeface="NexusSansPro"/>
              </a:rPr>
              <a:t> I, Ross SO, </a:t>
            </a:r>
            <a:r>
              <a:rPr lang="x-none" sz="1600" dirty="0" err="1">
                <a:solidFill>
                  <a:schemeClr val="tx1"/>
                </a:solidFill>
                <a:latin typeface="NexusSansPro"/>
              </a:rPr>
              <a:t>Krieger</a:t>
            </a:r>
            <a:r>
              <a:rPr lang="x-none" sz="1600" dirty="0">
                <a:solidFill>
                  <a:schemeClr val="tx1"/>
                </a:solidFill>
                <a:latin typeface="NexusSansPro"/>
              </a:rPr>
              <a:t> JN</a:t>
            </a:r>
            <a:r>
              <a:rPr lang="x-none" sz="1600" dirty="0" smtClean="0">
                <a:solidFill>
                  <a:schemeClr val="tx1"/>
                </a:solidFill>
                <a:latin typeface="NexusSansPro"/>
              </a:rPr>
              <a:t>.. </a:t>
            </a:r>
            <a:r>
              <a:rPr lang="x-none" sz="1600" dirty="0" err="1" smtClean="0">
                <a:solidFill>
                  <a:schemeClr val="tx1"/>
                </a:solidFill>
                <a:latin typeface="NexusSansPro"/>
              </a:rPr>
              <a:t>Prostate</a:t>
            </a:r>
            <a:r>
              <a:rPr lang="x-none" sz="1600" dirty="0" smtClean="0">
                <a:solidFill>
                  <a:schemeClr val="tx1"/>
                </a:solidFill>
                <a:latin typeface="NexusSansPro"/>
              </a:rPr>
              <a:t> </a:t>
            </a:r>
            <a:r>
              <a:rPr lang="x-none" sz="1600" dirty="0" err="1">
                <a:solidFill>
                  <a:schemeClr val="tx1"/>
                </a:solidFill>
                <a:latin typeface="NexusSansPro"/>
              </a:rPr>
              <a:t>histopathology</a:t>
            </a:r>
            <a:r>
              <a:rPr lang="x-none" sz="1600" dirty="0">
                <a:solidFill>
                  <a:schemeClr val="tx1"/>
                </a:solidFill>
                <a:latin typeface="NexusSansPro"/>
              </a:rPr>
              <a:t> and </a:t>
            </a:r>
            <a:r>
              <a:rPr lang="x-none" sz="1600" dirty="0" err="1">
                <a:solidFill>
                  <a:schemeClr val="tx1"/>
                </a:solidFill>
                <a:latin typeface="NexusSansPro"/>
              </a:rPr>
              <a:t>the</a:t>
            </a:r>
            <a:r>
              <a:rPr lang="x-none" sz="1600" dirty="0">
                <a:solidFill>
                  <a:schemeClr val="tx1"/>
                </a:solidFill>
                <a:latin typeface="NexusSansPro"/>
              </a:rPr>
              <a:t> chronic prostatitis/chronic </a:t>
            </a:r>
            <a:r>
              <a:rPr lang="x-none" sz="1600" dirty="0" err="1">
                <a:solidFill>
                  <a:schemeClr val="tx1"/>
                </a:solidFill>
                <a:latin typeface="NexusSansPro"/>
              </a:rPr>
              <a:t>pelvic</a:t>
            </a:r>
            <a:r>
              <a:rPr lang="x-none" sz="1600" dirty="0">
                <a:solidFill>
                  <a:schemeClr val="tx1"/>
                </a:solidFill>
                <a:latin typeface="NexusSansPro"/>
              </a:rPr>
              <a:t> </a:t>
            </a:r>
            <a:r>
              <a:rPr lang="x-none" sz="1600" dirty="0" err="1">
                <a:solidFill>
                  <a:schemeClr val="tx1"/>
                </a:solidFill>
                <a:latin typeface="NexusSansPro"/>
              </a:rPr>
              <a:t>pain</a:t>
            </a:r>
            <a:r>
              <a:rPr lang="x-none" sz="1600" dirty="0">
                <a:solidFill>
                  <a:schemeClr val="tx1"/>
                </a:solidFill>
                <a:latin typeface="NexusSansPro"/>
              </a:rPr>
              <a:t> </a:t>
            </a:r>
            <a:r>
              <a:rPr lang="x-none" sz="1600" dirty="0" err="1">
                <a:solidFill>
                  <a:schemeClr val="tx1"/>
                </a:solidFill>
                <a:latin typeface="NexusSansPro"/>
              </a:rPr>
              <a:t>syndrome</a:t>
            </a:r>
            <a:r>
              <a:rPr lang="x-none" sz="1600" dirty="0">
                <a:solidFill>
                  <a:schemeClr val="tx1"/>
                </a:solidFill>
                <a:latin typeface="NexusSansPro"/>
              </a:rPr>
              <a:t>: a </a:t>
            </a:r>
            <a:r>
              <a:rPr lang="x-none" sz="1600" dirty="0" err="1">
                <a:solidFill>
                  <a:schemeClr val="tx1"/>
                </a:solidFill>
                <a:latin typeface="NexusSansPro"/>
              </a:rPr>
              <a:t>prospective</a:t>
            </a:r>
            <a:r>
              <a:rPr lang="x-none" sz="1600" dirty="0">
                <a:solidFill>
                  <a:schemeClr val="tx1"/>
                </a:solidFill>
                <a:latin typeface="NexusSansPro"/>
              </a:rPr>
              <a:t> </a:t>
            </a:r>
            <a:r>
              <a:rPr lang="x-none" sz="1600" dirty="0" err="1">
                <a:solidFill>
                  <a:schemeClr val="tx1"/>
                </a:solidFill>
                <a:latin typeface="NexusSansPro"/>
              </a:rPr>
              <a:t>biopsy</a:t>
            </a:r>
            <a:r>
              <a:rPr lang="x-none" sz="1600" dirty="0">
                <a:solidFill>
                  <a:schemeClr val="tx1"/>
                </a:solidFill>
                <a:latin typeface="NexusSansPro"/>
              </a:rPr>
              <a:t> </a:t>
            </a:r>
            <a:r>
              <a:rPr lang="x-none" sz="1600" dirty="0" err="1" smtClean="0">
                <a:solidFill>
                  <a:schemeClr val="tx1"/>
                </a:solidFill>
                <a:latin typeface="NexusSansPro"/>
              </a:rPr>
              <a:t>study</a:t>
            </a:r>
            <a:r>
              <a:rPr lang="x-none" sz="1600" dirty="0" smtClean="0">
                <a:solidFill>
                  <a:schemeClr val="tx1"/>
                </a:solidFill>
                <a:latin typeface="NexusSansPro"/>
              </a:rPr>
              <a:t>. J </a:t>
            </a:r>
            <a:r>
              <a:rPr lang="x-none" sz="1600" dirty="0" err="1">
                <a:solidFill>
                  <a:schemeClr val="tx1"/>
                </a:solidFill>
                <a:latin typeface="NexusSansPro"/>
              </a:rPr>
              <a:t>Urol</a:t>
            </a:r>
            <a:r>
              <a:rPr lang="x-none" sz="1600" dirty="0">
                <a:solidFill>
                  <a:schemeClr val="tx1"/>
                </a:solidFill>
                <a:latin typeface="NexusSansPro"/>
              </a:rPr>
              <a:t>, 162 (1999), pp. </a:t>
            </a:r>
            <a:r>
              <a:rPr lang="x-none" sz="1600" dirty="0" smtClean="0">
                <a:solidFill>
                  <a:schemeClr val="tx1"/>
                </a:solidFill>
                <a:latin typeface="NexusSansPro"/>
              </a:rPr>
              <a:t>2014-8</a:t>
            </a:r>
            <a:endParaRPr lang="x-none" sz="1600" dirty="0">
              <a:solidFill>
                <a:schemeClr val="tx1"/>
              </a:solidFill>
              <a:latin typeface="NexusSansPro"/>
            </a:endParaRPr>
          </a:p>
          <a:p>
            <a:pPr algn="l" fontAlgn="base"/>
            <a:r>
              <a:rPr lang="x-none" sz="1600" dirty="0" smtClean="0">
                <a:solidFill>
                  <a:schemeClr val="tx1"/>
                </a:solidFill>
                <a:latin typeface="inherit"/>
              </a:rPr>
              <a:t>2.</a:t>
            </a:r>
            <a:r>
              <a:rPr lang="x-none" sz="1600" dirty="0" smtClean="0">
                <a:solidFill>
                  <a:schemeClr val="tx1"/>
                </a:solidFill>
                <a:latin typeface="NexusSansPro"/>
              </a:rPr>
              <a:t>Dimitrakov </a:t>
            </a:r>
            <a:r>
              <a:rPr lang="x-none" sz="1600" dirty="0">
                <a:solidFill>
                  <a:schemeClr val="tx1"/>
                </a:solidFill>
                <a:latin typeface="NexusSansPro"/>
              </a:rPr>
              <a:t>J, </a:t>
            </a:r>
            <a:r>
              <a:rPr lang="x-none" sz="1600" dirty="0" err="1">
                <a:solidFill>
                  <a:schemeClr val="tx1"/>
                </a:solidFill>
                <a:latin typeface="NexusSansPro"/>
              </a:rPr>
              <a:t>Diemer</a:t>
            </a:r>
            <a:r>
              <a:rPr lang="x-none" sz="1600" dirty="0">
                <a:solidFill>
                  <a:schemeClr val="tx1"/>
                </a:solidFill>
                <a:latin typeface="NexusSansPro"/>
              </a:rPr>
              <a:t> T, Ludwig M, </a:t>
            </a:r>
            <a:r>
              <a:rPr lang="x-none" sz="1600" dirty="0" err="1">
                <a:solidFill>
                  <a:schemeClr val="tx1"/>
                </a:solidFill>
                <a:latin typeface="NexusSansPro"/>
              </a:rPr>
              <a:t>Weidner</a:t>
            </a:r>
            <a:r>
              <a:rPr lang="x-none" sz="1600" dirty="0">
                <a:solidFill>
                  <a:schemeClr val="tx1"/>
                </a:solidFill>
                <a:latin typeface="NexusSansPro"/>
              </a:rPr>
              <a:t> W..</a:t>
            </a:r>
          </a:p>
          <a:p>
            <a:pPr algn="l" fontAlgn="base"/>
            <a:r>
              <a:rPr lang="x-none" sz="1600" dirty="0" err="1">
                <a:solidFill>
                  <a:schemeClr val="tx1"/>
                </a:solidFill>
                <a:latin typeface="NexusSansPro"/>
              </a:rPr>
              <a:t>Recent</a:t>
            </a:r>
            <a:r>
              <a:rPr lang="x-none" sz="1600" dirty="0">
                <a:solidFill>
                  <a:schemeClr val="tx1"/>
                </a:solidFill>
                <a:latin typeface="NexusSansPro"/>
              </a:rPr>
              <a:t> </a:t>
            </a:r>
            <a:r>
              <a:rPr lang="x-none" sz="1600" dirty="0" err="1">
                <a:solidFill>
                  <a:schemeClr val="tx1"/>
                </a:solidFill>
                <a:latin typeface="NexusSansPro"/>
              </a:rPr>
              <a:t>developments</a:t>
            </a:r>
            <a:r>
              <a:rPr lang="x-none" sz="1600" dirty="0">
                <a:solidFill>
                  <a:schemeClr val="tx1"/>
                </a:solidFill>
                <a:latin typeface="NexusSansPro"/>
              </a:rPr>
              <a:t> in diagnosis and </a:t>
            </a:r>
            <a:r>
              <a:rPr lang="x-none" sz="1600" dirty="0" err="1">
                <a:solidFill>
                  <a:schemeClr val="tx1"/>
                </a:solidFill>
                <a:latin typeface="NexusSansPro"/>
              </a:rPr>
              <a:t>therapy</a:t>
            </a:r>
            <a:r>
              <a:rPr lang="x-none" sz="1600" dirty="0">
                <a:solidFill>
                  <a:schemeClr val="tx1"/>
                </a:solidFill>
                <a:latin typeface="NexusSansPro"/>
              </a:rPr>
              <a:t> </a:t>
            </a:r>
            <a:r>
              <a:rPr lang="x-none" sz="1600" dirty="0" err="1">
                <a:solidFill>
                  <a:schemeClr val="tx1"/>
                </a:solidFill>
                <a:latin typeface="NexusSansPro"/>
              </a:rPr>
              <a:t>ofthe</a:t>
            </a:r>
            <a:r>
              <a:rPr lang="x-none" sz="1600" dirty="0">
                <a:solidFill>
                  <a:schemeClr val="tx1"/>
                </a:solidFill>
                <a:latin typeface="NexusSansPro"/>
              </a:rPr>
              <a:t> prostatitis </a:t>
            </a:r>
            <a:r>
              <a:rPr lang="x-none" sz="1600" dirty="0" err="1" smtClean="0">
                <a:solidFill>
                  <a:schemeClr val="tx1"/>
                </a:solidFill>
                <a:latin typeface="NexusSansPro"/>
              </a:rPr>
              <a:t>syndromes.Curr</a:t>
            </a:r>
            <a:r>
              <a:rPr lang="x-none" sz="1600" dirty="0" smtClean="0">
                <a:solidFill>
                  <a:schemeClr val="tx1"/>
                </a:solidFill>
                <a:latin typeface="NexusSansPro"/>
              </a:rPr>
              <a:t> </a:t>
            </a:r>
            <a:r>
              <a:rPr lang="x-none" sz="1600" dirty="0" err="1">
                <a:solidFill>
                  <a:schemeClr val="tx1"/>
                </a:solidFill>
                <a:latin typeface="NexusSansPro"/>
              </a:rPr>
              <a:t>Op</a:t>
            </a:r>
            <a:r>
              <a:rPr lang="x-none" sz="1600" dirty="0">
                <a:solidFill>
                  <a:schemeClr val="tx1"/>
                </a:solidFill>
                <a:latin typeface="NexusSansPro"/>
              </a:rPr>
              <a:t> </a:t>
            </a:r>
            <a:r>
              <a:rPr lang="x-none" sz="1600" dirty="0" err="1">
                <a:solidFill>
                  <a:schemeClr val="tx1"/>
                </a:solidFill>
                <a:latin typeface="NexusSansPro"/>
              </a:rPr>
              <a:t>Urol</a:t>
            </a:r>
            <a:r>
              <a:rPr lang="x-none" sz="1600" dirty="0">
                <a:solidFill>
                  <a:schemeClr val="tx1"/>
                </a:solidFill>
                <a:latin typeface="NexusSansPro"/>
              </a:rPr>
              <a:t>, 11 (2001), pp. 87-91</a:t>
            </a:r>
          </a:p>
        </p:txBody>
      </p:sp>
    </p:spTree>
    <p:extLst>
      <p:ext uri="{BB962C8B-B14F-4D97-AF65-F5344CB8AC3E}">
        <p14:creationId xmlns:p14="http://schemas.microsoft.com/office/powerpoint/2010/main" val="331781495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DIAGNOSTICO PROSTATITIS </a:t>
            </a:r>
            <a:b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br>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CRONICA</a:t>
            </a:r>
            <a:endParaRPr lang="x-none" dirty="0"/>
          </a:p>
        </p:txBody>
      </p:sp>
      <p:sp>
        <p:nvSpPr>
          <p:cNvPr id="3" name="Text Placeholder 2"/>
          <p:cNvSpPr>
            <a:spLocks noGrp="1"/>
          </p:cNvSpPr>
          <p:nvPr>
            <p:ph type="body" idx="1"/>
          </p:nvPr>
        </p:nvSpPr>
        <p:spPr/>
        <p:txBody>
          <a:bodyPr>
            <a:normAutofit fontScale="70000" lnSpcReduction="20000"/>
          </a:bodyPr>
          <a:lstStyle/>
          <a:p>
            <a:pPr marL="0" indent="0">
              <a:buNone/>
            </a:pPr>
            <a:r>
              <a:rPr lang="x-none" b="1" dirty="0" smtClean="0">
                <a:solidFill>
                  <a:srgbClr val="FFC000"/>
                </a:solidFill>
              </a:rPr>
              <a:t>URODINAMIA: </a:t>
            </a:r>
            <a:endParaRPr lang="x-none" b="1" dirty="0">
              <a:solidFill>
                <a:srgbClr val="FFC000"/>
              </a:solidFill>
            </a:endParaRPr>
          </a:p>
          <a:p>
            <a:r>
              <a:rPr lang="x-none" dirty="0"/>
              <a:t>En pacientes con </a:t>
            </a:r>
            <a:r>
              <a:rPr lang="x-none" b="1" dirty="0">
                <a:solidFill>
                  <a:srgbClr val="FFC000"/>
                </a:solidFill>
              </a:rPr>
              <a:t>sospecha clínica </a:t>
            </a:r>
            <a:r>
              <a:rPr lang="x-none" dirty="0"/>
              <a:t>más </a:t>
            </a:r>
            <a:r>
              <a:rPr lang="x-none" b="1" dirty="0">
                <a:solidFill>
                  <a:srgbClr val="FFC000"/>
                </a:solidFill>
              </a:rPr>
              <a:t>cultivos fraccionados y citología negativos</a:t>
            </a:r>
            <a:r>
              <a:rPr lang="x-none" dirty="0"/>
              <a:t>, el único diagnóstico posible es el de </a:t>
            </a:r>
            <a:r>
              <a:rPr lang="x-none" b="1" dirty="0">
                <a:solidFill>
                  <a:srgbClr val="FFC000"/>
                </a:solidFill>
              </a:rPr>
              <a:t>síndrome de dolor pelviano crónico no inflamatorio</a:t>
            </a:r>
            <a:r>
              <a:rPr lang="x-none" dirty="0"/>
              <a:t>. </a:t>
            </a:r>
          </a:p>
          <a:p>
            <a:r>
              <a:rPr lang="x-none" dirty="0"/>
              <a:t>A</a:t>
            </a:r>
            <a:r>
              <a:rPr lang="x-none" dirty="0" smtClean="0"/>
              <a:t>lteración </a:t>
            </a:r>
            <a:r>
              <a:rPr lang="x-none" dirty="0"/>
              <a:t>funcional de la vejiga, de la uretra o de la musculatura del suelo pélvico, ya sea aisladamente o interrelacionada. </a:t>
            </a:r>
          </a:p>
          <a:p>
            <a:r>
              <a:rPr lang="x-none" dirty="0" smtClean="0"/>
              <a:t>Traducción </a:t>
            </a:r>
            <a:r>
              <a:rPr lang="x-none" dirty="0"/>
              <a:t>masculina de un </a:t>
            </a:r>
            <a:r>
              <a:rPr lang="x-none" b="1" dirty="0">
                <a:solidFill>
                  <a:srgbClr val="FFC000"/>
                </a:solidFill>
              </a:rPr>
              <a:t>cuadro psicosomático</a:t>
            </a:r>
            <a:r>
              <a:rPr lang="x-none" dirty="0"/>
              <a:t> similar al del síndrome uretral en la mujer. </a:t>
            </a:r>
            <a:endParaRPr lang="x-none" dirty="0" smtClean="0"/>
          </a:p>
          <a:p>
            <a:r>
              <a:rPr lang="x-none" dirty="0" smtClean="0"/>
              <a:t>Los </a:t>
            </a:r>
            <a:r>
              <a:rPr lang="x-none" dirty="0"/>
              <a:t>hallazgos </a:t>
            </a:r>
            <a:r>
              <a:rPr lang="x-none" dirty="0" err="1"/>
              <a:t>urodinámicos</a:t>
            </a:r>
            <a:r>
              <a:rPr lang="x-none" dirty="0"/>
              <a:t> (</a:t>
            </a:r>
            <a:r>
              <a:rPr lang="x-none" dirty="0" err="1"/>
              <a:t>cistomanometría</a:t>
            </a:r>
            <a:r>
              <a:rPr lang="x-none" dirty="0"/>
              <a:t>, perfil uretral y electromiografía perineal) son superponibles: incremento de la presión uretral máxima de cierre, disminución del flujo miccional con aumento del tiempo de micción y disinergia </a:t>
            </a:r>
            <a:r>
              <a:rPr lang="x-none" dirty="0" err="1" smtClean="0"/>
              <a:t>detrusor</a:t>
            </a:r>
            <a:r>
              <a:rPr lang="x-none" dirty="0" smtClean="0"/>
              <a:t>-esfínter.</a:t>
            </a:r>
            <a:endParaRPr lang="x-none" dirty="0"/>
          </a:p>
          <a:p>
            <a:endParaRPr lang="x-none" dirty="0"/>
          </a:p>
        </p:txBody>
      </p:sp>
      <p:sp>
        <p:nvSpPr>
          <p:cNvPr id="5" name="Rectangle 4"/>
          <p:cNvSpPr/>
          <p:nvPr/>
        </p:nvSpPr>
        <p:spPr>
          <a:xfrm>
            <a:off x="309712" y="8765232"/>
            <a:ext cx="12529392" cy="646331"/>
          </a:xfrm>
          <a:prstGeom prst="rect">
            <a:avLst/>
          </a:prstGeom>
        </p:spPr>
        <p:txBody>
          <a:bodyPr wrap="square">
            <a:spAutoFit/>
          </a:bodyPr>
          <a:lstStyle/>
          <a:p>
            <a:r>
              <a:rPr lang="en-US" sz="1600" dirty="0">
                <a:solidFill>
                  <a:schemeClr val="tx1"/>
                </a:solidFill>
                <a:latin typeface="NexusSansPro"/>
              </a:rPr>
              <a:t>Bladder neck obstruction. </a:t>
            </a:r>
            <a:r>
              <a:rPr lang="en-US" sz="1600" dirty="0" err="1">
                <a:solidFill>
                  <a:schemeClr val="tx1"/>
                </a:solidFill>
                <a:latin typeface="NexusSansPro"/>
              </a:rPr>
              <a:t>En</a:t>
            </a:r>
            <a:r>
              <a:rPr lang="en-US" sz="1600" dirty="0">
                <a:solidFill>
                  <a:schemeClr val="tx1"/>
                </a:solidFill>
                <a:latin typeface="NexusSansPro"/>
              </a:rPr>
              <a:t>: Whitfield et al, editors. Textbook of genitourinary surgery. Oxford: Blackwell Science Ltd; 1998. p. 532-46</a:t>
            </a:r>
            <a:r>
              <a:rPr lang="en-US" dirty="0">
                <a:solidFill>
                  <a:srgbClr val="737373"/>
                </a:solidFill>
                <a:latin typeface="NexusSansPro"/>
              </a:rPr>
              <a:t>.</a:t>
            </a:r>
            <a:endParaRPr lang="x-none" dirty="0"/>
          </a:p>
        </p:txBody>
      </p:sp>
    </p:spTree>
    <p:extLst>
      <p:ext uri="{BB962C8B-B14F-4D97-AF65-F5344CB8AC3E}">
        <p14:creationId xmlns:p14="http://schemas.microsoft.com/office/powerpoint/2010/main" val="325987007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DIAGNOSTICO PROSTATITIS </a:t>
            </a:r>
            <a:b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br>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CRONICA</a:t>
            </a:r>
            <a:endParaRPr lang="x-none" dirty="0"/>
          </a:p>
        </p:txBody>
      </p:sp>
      <p:sp>
        <p:nvSpPr>
          <p:cNvPr id="3" name="Text Placeholder 2"/>
          <p:cNvSpPr>
            <a:spLocks noGrp="1"/>
          </p:cNvSpPr>
          <p:nvPr>
            <p:ph type="body" idx="1"/>
          </p:nvPr>
        </p:nvSpPr>
        <p:spPr>
          <a:xfrm>
            <a:off x="525736" y="-18256"/>
            <a:ext cx="11099800" cy="6286500"/>
          </a:xfrm>
        </p:spPr>
        <p:txBody>
          <a:bodyPr/>
          <a:lstStyle/>
          <a:p>
            <a:pPr marL="0" indent="0">
              <a:buNone/>
            </a:pPr>
            <a:r>
              <a:rPr lang="x-none" b="1" dirty="0" smtClean="0">
                <a:solidFill>
                  <a:srgbClr val="FFC000"/>
                </a:solidFill>
              </a:rPr>
              <a:t>RESONANCIA</a:t>
            </a:r>
            <a:endParaRPr lang="x-none" b="1" dirty="0">
              <a:solidFill>
                <a:srgbClr val="FFC000"/>
              </a:solidFill>
            </a:endParaRPr>
          </a:p>
        </p:txBody>
      </p:sp>
      <p:pic>
        <p:nvPicPr>
          <p:cNvPr id="5" name="Picture 4"/>
          <p:cNvPicPr>
            <a:picLocks noChangeAspect="1"/>
          </p:cNvPicPr>
          <p:nvPr/>
        </p:nvPicPr>
        <p:blipFill rotWithShape="1">
          <a:blip r:embed="rId2" cstate="print"/>
          <a:srcRect l="25488" t="31501" r="27783" b="27072"/>
          <a:stretch/>
        </p:blipFill>
        <p:spPr>
          <a:xfrm>
            <a:off x="4774208" y="2644552"/>
            <a:ext cx="7488832" cy="3732679"/>
          </a:xfrm>
          <a:prstGeom prst="rect">
            <a:avLst/>
          </a:prstGeom>
        </p:spPr>
      </p:pic>
      <p:sp>
        <p:nvSpPr>
          <p:cNvPr id="6" name="Rectangle 5"/>
          <p:cNvSpPr/>
          <p:nvPr/>
        </p:nvSpPr>
        <p:spPr>
          <a:xfrm>
            <a:off x="381720" y="6604992"/>
            <a:ext cx="12385376" cy="2554545"/>
          </a:xfrm>
          <a:prstGeom prst="rect">
            <a:avLst/>
          </a:prstGeom>
        </p:spPr>
        <p:txBody>
          <a:bodyPr wrap="square">
            <a:spAutoFit/>
          </a:bodyPr>
          <a:lstStyle/>
          <a:p>
            <a:pPr algn="l"/>
            <a:r>
              <a:rPr lang="x-none" sz="3200" b="1" dirty="0">
                <a:solidFill>
                  <a:srgbClr val="FFC000"/>
                </a:solidFill>
                <a:latin typeface="NexusSerif"/>
              </a:rPr>
              <a:t>U</a:t>
            </a:r>
            <a:r>
              <a:rPr lang="x-none" sz="3200" b="1" dirty="0" smtClean="0">
                <a:solidFill>
                  <a:srgbClr val="FFC000"/>
                </a:solidFill>
                <a:latin typeface="NexusSerif"/>
              </a:rPr>
              <a:t>tilidad </a:t>
            </a:r>
            <a:r>
              <a:rPr lang="x-none" sz="3200" b="1" dirty="0">
                <a:solidFill>
                  <a:srgbClr val="FFC000"/>
                </a:solidFill>
                <a:latin typeface="NexusSerif"/>
              </a:rPr>
              <a:t>de la </a:t>
            </a:r>
            <a:r>
              <a:rPr lang="x-none" sz="3200" b="1" dirty="0" err="1">
                <a:solidFill>
                  <a:srgbClr val="FFC000"/>
                </a:solidFill>
                <a:latin typeface="NexusSerif"/>
              </a:rPr>
              <a:t>RMmp</a:t>
            </a:r>
            <a:r>
              <a:rPr lang="x-none" sz="3200" b="1" dirty="0">
                <a:solidFill>
                  <a:srgbClr val="FFC000"/>
                </a:solidFill>
                <a:latin typeface="NexusSerif"/>
              </a:rPr>
              <a:t> en pacientes con antígeno prostático específico elevado y biopsia prostática previa negativa; </a:t>
            </a:r>
            <a:r>
              <a:rPr lang="x-none" sz="3200" dirty="0" err="1">
                <a:solidFill>
                  <a:schemeClr val="tx1"/>
                </a:solidFill>
                <a:latin typeface="NexusSerif"/>
              </a:rPr>
              <a:t>estadificación</a:t>
            </a:r>
            <a:r>
              <a:rPr lang="x-none" sz="3200" dirty="0">
                <a:solidFill>
                  <a:schemeClr val="tx1"/>
                </a:solidFill>
                <a:latin typeface="NexusSerif"/>
              </a:rPr>
              <a:t> tumoral en casos seleccionados; </a:t>
            </a:r>
            <a:r>
              <a:rPr lang="x-none" sz="3200" dirty="0" smtClean="0">
                <a:solidFill>
                  <a:schemeClr val="tx1"/>
                </a:solidFill>
                <a:latin typeface="NexusSerif"/>
              </a:rPr>
              <a:t>evaluar candidatos </a:t>
            </a:r>
            <a:r>
              <a:rPr lang="x-none" sz="3200" dirty="0">
                <a:solidFill>
                  <a:schemeClr val="tx1"/>
                </a:solidFill>
                <a:latin typeface="NexusSerif"/>
              </a:rPr>
              <a:t>a vigilancia activa; planificación de tratamientos focales y evaluación de la persistencia o recurrencia tumoral.</a:t>
            </a:r>
          </a:p>
        </p:txBody>
      </p:sp>
    </p:spTree>
    <p:extLst>
      <p:ext uri="{BB962C8B-B14F-4D97-AF65-F5344CB8AC3E}">
        <p14:creationId xmlns:p14="http://schemas.microsoft.com/office/powerpoint/2010/main" val="387886557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b="1" dirty="0" smtClean="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DIAGNOSTICO DIFERENCIALES</a:t>
            </a:r>
            <a:endParaRPr lang="x-none" dirty="0"/>
          </a:p>
        </p:txBody>
      </p:sp>
      <p:sp>
        <p:nvSpPr>
          <p:cNvPr id="3" name="Text Placeholder 2"/>
          <p:cNvSpPr>
            <a:spLocks noGrp="1"/>
          </p:cNvSpPr>
          <p:nvPr>
            <p:ph type="body" idx="1"/>
          </p:nvPr>
        </p:nvSpPr>
        <p:spPr/>
        <p:txBody>
          <a:bodyPr/>
          <a:lstStyle/>
          <a:p>
            <a:r>
              <a:rPr lang="x-none" dirty="0" smtClean="0"/>
              <a:t>Quistes prostáticos.</a:t>
            </a:r>
          </a:p>
          <a:p>
            <a:r>
              <a:rPr lang="x-none" dirty="0" smtClean="0"/>
              <a:t>Divertículos.</a:t>
            </a:r>
          </a:p>
          <a:p>
            <a:r>
              <a:rPr lang="x-none" dirty="0" smtClean="0"/>
              <a:t> Restos </a:t>
            </a:r>
            <a:r>
              <a:rPr lang="x-none" dirty="0" err="1" smtClean="0"/>
              <a:t>müllerianos</a:t>
            </a:r>
            <a:endParaRPr lang="x-none" dirty="0" smtClean="0"/>
          </a:p>
          <a:p>
            <a:r>
              <a:rPr lang="x-none" dirty="0" smtClean="0"/>
              <a:t>Hiperplasia prostática benigna.</a:t>
            </a:r>
          </a:p>
          <a:p>
            <a:r>
              <a:rPr lang="x-none" dirty="0" smtClean="0"/>
              <a:t>Uretritis, Cistitis. </a:t>
            </a:r>
            <a:endParaRPr lang="x-none" dirty="0"/>
          </a:p>
        </p:txBody>
      </p:sp>
      <p:sp>
        <p:nvSpPr>
          <p:cNvPr id="4" name="Slide Number Placeholder 3"/>
          <p:cNvSpPr>
            <a:spLocks noGrp="1"/>
          </p:cNvSpPr>
          <p:nvPr>
            <p:ph type="sldNum" sz="quarter" idx="2"/>
          </p:nvPr>
        </p:nvSpPr>
        <p:spPr/>
        <p:txBody>
          <a:bodyPr/>
          <a:lstStyle/>
          <a:p>
            <a:fld id="{86CB4B4D-7CA3-9044-876B-883B54F8677D}" type="slidenum">
              <a:rPr lang="x-none" smtClean="0"/>
              <a:pPr/>
              <a:t>28</a:t>
            </a:fld>
            <a:endParaRPr lang="x-none"/>
          </a:p>
        </p:txBody>
      </p:sp>
    </p:spTree>
    <p:extLst>
      <p:ext uri="{BB962C8B-B14F-4D97-AF65-F5344CB8AC3E}">
        <p14:creationId xmlns:p14="http://schemas.microsoft.com/office/powerpoint/2010/main" val="316508333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DIAGNOSTICO PROSTATITIS </a:t>
            </a:r>
            <a:b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br>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CRONICA</a:t>
            </a:r>
            <a:endParaRPr lang="x-none" dirty="0"/>
          </a:p>
        </p:txBody>
      </p:sp>
      <p:sp>
        <p:nvSpPr>
          <p:cNvPr id="3" name="Text Placeholder 2"/>
          <p:cNvSpPr>
            <a:spLocks noGrp="1"/>
          </p:cNvSpPr>
          <p:nvPr>
            <p:ph type="body" idx="1"/>
          </p:nvPr>
        </p:nvSpPr>
        <p:spPr>
          <a:xfrm>
            <a:off x="597744" y="2932584"/>
            <a:ext cx="11099800" cy="6286500"/>
          </a:xfrm>
        </p:spPr>
        <p:txBody>
          <a:bodyPr>
            <a:normAutofit/>
          </a:bodyPr>
          <a:lstStyle/>
          <a:p>
            <a:pPr marL="0" indent="0">
              <a:buNone/>
            </a:pPr>
            <a:r>
              <a:rPr lang="x-none" b="1" dirty="0" smtClean="0">
                <a:solidFill>
                  <a:srgbClr val="FFC000"/>
                </a:solidFill>
              </a:rPr>
              <a:t>CONCLUSIONES: </a:t>
            </a:r>
          </a:p>
          <a:p>
            <a:r>
              <a:rPr lang="x-none" dirty="0" smtClean="0"/>
              <a:t>Cultivos fraccionados y  citología</a:t>
            </a:r>
            <a:r>
              <a:rPr lang="x-none" dirty="0"/>
              <a:t> </a:t>
            </a:r>
            <a:r>
              <a:rPr lang="x-none" dirty="0" smtClean="0"/>
              <a:t>son básicos.</a:t>
            </a:r>
          </a:p>
          <a:p>
            <a:r>
              <a:rPr lang="x-none" dirty="0" smtClean="0"/>
              <a:t>El PSA Y La </a:t>
            </a:r>
            <a:r>
              <a:rPr lang="x-none" dirty="0"/>
              <a:t>ecografía </a:t>
            </a:r>
            <a:r>
              <a:rPr lang="x-none" dirty="0" smtClean="0"/>
              <a:t>son complementarios. Residuo post miccional</a:t>
            </a:r>
          </a:p>
          <a:p>
            <a:r>
              <a:rPr lang="x-none" dirty="0" smtClean="0"/>
              <a:t>Negatividad </a:t>
            </a:r>
            <a:r>
              <a:rPr lang="x-none" dirty="0"/>
              <a:t>de los 2 </a:t>
            </a:r>
            <a:r>
              <a:rPr lang="x-none" dirty="0" smtClean="0"/>
              <a:t>primeros: </a:t>
            </a:r>
            <a:r>
              <a:rPr lang="x-none" dirty="0" err="1"/>
              <a:t>F</a:t>
            </a:r>
            <a:r>
              <a:rPr lang="x-none" dirty="0" err="1" smtClean="0"/>
              <a:t>lujometria</a:t>
            </a:r>
            <a:r>
              <a:rPr lang="x-none" dirty="0" smtClean="0"/>
              <a:t>, </a:t>
            </a:r>
            <a:r>
              <a:rPr lang="x-none" dirty="0" err="1" smtClean="0"/>
              <a:t>urodinamia</a:t>
            </a:r>
            <a:r>
              <a:rPr lang="x-none" dirty="0" smtClean="0"/>
              <a:t>.</a:t>
            </a:r>
          </a:p>
          <a:p>
            <a:endParaRPr lang="x-none" dirty="0" smtClean="0"/>
          </a:p>
          <a:p>
            <a:pPr marL="0" indent="0">
              <a:buNone/>
            </a:pPr>
            <a:endParaRPr lang="x-none" dirty="0"/>
          </a:p>
        </p:txBody>
      </p:sp>
      <p:sp>
        <p:nvSpPr>
          <p:cNvPr id="5" name="Rectangle 4"/>
          <p:cNvSpPr/>
          <p:nvPr/>
        </p:nvSpPr>
        <p:spPr>
          <a:xfrm>
            <a:off x="597744" y="8837240"/>
            <a:ext cx="12169352" cy="584775"/>
          </a:xfrm>
          <a:prstGeom prst="rect">
            <a:avLst/>
          </a:prstGeom>
        </p:spPr>
        <p:txBody>
          <a:bodyPr wrap="square">
            <a:spAutoFit/>
          </a:bodyPr>
          <a:lstStyle/>
          <a:p>
            <a:pPr algn="l" fontAlgn="base"/>
            <a:r>
              <a:rPr lang="x-none" sz="1600" dirty="0" smtClean="0">
                <a:solidFill>
                  <a:schemeClr val="tx1"/>
                </a:solidFill>
                <a:latin typeface="NexusSansPro"/>
              </a:rPr>
              <a:t>1. Nickel JC. </a:t>
            </a:r>
            <a:r>
              <a:rPr lang="x-none" sz="1600" dirty="0" err="1" smtClean="0">
                <a:solidFill>
                  <a:schemeClr val="tx1"/>
                </a:solidFill>
                <a:latin typeface="NexusSansPro"/>
              </a:rPr>
              <a:t>Classification</a:t>
            </a:r>
            <a:r>
              <a:rPr lang="x-none" sz="1600" dirty="0" smtClean="0">
                <a:solidFill>
                  <a:schemeClr val="tx1"/>
                </a:solidFill>
                <a:latin typeface="NexusSansPro"/>
              </a:rPr>
              <a:t> </a:t>
            </a:r>
            <a:r>
              <a:rPr lang="x-none" sz="1600" dirty="0">
                <a:solidFill>
                  <a:schemeClr val="tx1"/>
                </a:solidFill>
                <a:latin typeface="NexusSansPro"/>
              </a:rPr>
              <a:t>and diagnosis of </a:t>
            </a:r>
            <a:r>
              <a:rPr lang="x-none" sz="1600" dirty="0" err="1">
                <a:solidFill>
                  <a:schemeClr val="tx1"/>
                </a:solidFill>
                <a:latin typeface="NexusSansPro"/>
              </a:rPr>
              <a:t>prostatitis:a</a:t>
            </a:r>
            <a:r>
              <a:rPr lang="x-none" sz="1600" dirty="0">
                <a:solidFill>
                  <a:schemeClr val="tx1"/>
                </a:solidFill>
                <a:latin typeface="NexusSansPro"/>
              </a:rPr>
              <a:t> </a:t>
            </a:r>
            <a:r>
              <a:rPr lang="x-none" sz="1600" dirty="0" err="1">
                <a:solidFill>
                  <a:schemeClr val="tx1"/>
                </a:solidFill>
                <a:latin typeface="NexusSansPro"/>
              </a:rPr>
              <a:t>gold</a:t>
            </a:r>
            <a:r>
              <a:rPr lang="x-none" sz="1600" dirty="0">
                <a:solidFill>
                  <a:schemeClr val="tx1"/>
                </a:solidFill>
                <a:latin typeface="NexusSansPro"/>
              </a:rPr>
              <a:t> standard? </a:t>
            </a:r>
            <a:r>
              <a:rPr lang="x-none" sz="1600" dirty="0" err="1">
                <a:solidFill>
                  <a:schemeClr val="tx1"/>
                </a:solidFill>
                <a:latin typeface="NexusSansPro"/>
              </a:rPr>
              <a:t>Andrologia</a:t>
            </a:r>
            <a:r>
              <a:rPr lang="x-none" sz="1600" dirty="0">
                <a:solidFill>
                  <a:schemeClr val="tx1"/>
                </a:solidFill>
                <a:latin typeface="NexusSansPro"/>
              </a:rPr>
              <a:t>, 35 (2003), pp. 160-7</a:t>
            </a:r>
          </a:p>
          <a:p>
            <a:pPr algn="l" fontAlgn="base"/>
            <a:r>
              <a:rPr lang="x-none" sz="1600" dirty="0" smtClean="0">
                <a:solidFill>
                  <a:schemeClr val="tx1"/>
                </a:solidFill>
                <a:latin typeface="inherit"/>
              </a:rPr>
              <a:t>2. </a:t>
            </a:r>
            <a:r>
              <a:rPr lang="x-none" sz="1600" dirty="0" err="1" smtClean="0">
                <a:solidFill>
                  <a:schemeClr val="tx1"/>
                </a:solidFill>
                <a:latin typeface="NexusSansPro"/>
              </a:rPr>
              <a:t>Krieger</a:t>
            </a:r>
            <a:r>
              <a:rPr lang="x-none" sz="1600" dirty="0" smtClean="0">
                <a:solidFill>
                  <a:schemeClr val="tx1"/>
                </a:solidFill>
                <a:latin typeface="NexusSansPro"/>
              </a:rPr>
              <a:t> </a:t>
            </a:r>
            <a:r>
              <a:rPr lang="x-none" sz="1600" dirty="0" err="1" smtClean="0">
                <a:solidFill>
                  <a:schemeClr val="tx1"/>
                </a:solidFill>
                <a:latin typeface="NexusSansPro"/>
              </a:rPr>
              <a:t>JN.Prostatitis</a:t>
            </a:r>
            <a:r>
              <a:rPr lang="x-none" sz="1600" dirty="0" smtClean="0">
                <a:solidFill>
                  <a:schemeClr val="tx1"/>
                </a:solidFill>
                <a:latin typeface="NexusSansPro"/>
              </a:rPr>
              <a:t> </a:t>
            </a:r>
            <a:r>
              <a:rPr lang="x-none" sz="1600" dirty="0" err="1">
                <a:solidFill>
                  <a:schemeClr val="tx1"/>
                </a:solidFill>
                <a:latin typeface="NexusSansPro"/>
              </a:rPr>
              <a:t>revisited</a:t>
            </a:r>
            <a:r>
              <a:rPr lang="x-none" sz="1600" dirty="0">
                <a:solidFill>
                  <a:schemeClr val="tx1"/>
                </a:solidFill>
                <a:latin typeface="NexusSansPro"/>
              </a:rPr>
              <a:t>: new </a:t>
            </a:r>
            <a:r>
              <a:rPr lang="x-none" sz="1600" dirty="0" err="1">
                <a:solidFill>
                  <a:schemeClr val="tx1"/>
                </a:solidFill>
                <a:latin typeface="NexusSansPro"/>
              </a:rPr>
              <a:t>definitions</a:t>
            </a:r>
            <a:r>
              <a:rPr lang="x-none" sz="1600" dirty="0">
                <a:solidFill>
                  <a:schemeClr val="tx1"/>
                </a:solidFill>
                <a:latin typeface="NexusSansPro"/>
              </a:rPr>
              <a:t>, new </a:t>
            </a:r>
            <a:r>
              <a:rPr lang="x-none" sz="1600" dirty="0" err="1" smtClean="0">
                <a:solidFill>
                  <a:schemeClr val="tx1"/>
                </a:solidFill>
                <a:latin typeface="NexusSansPro"/>
              </a:rPr>
              <a:t>approaches.Infect</a:t>
            </a:r>
            <a:r>
              <a:rPr lang="x-none" sz="1600" dirty="0" smtClean="0">
                <a:solidFill>
                  <a:schemeClr val="tx1"/>
                </a:solidFill>
                <a:latin typeface="NexusSansPro"/>
              </a:rPr>
              <a:t> </a:t>
            </a:r>
            <a:r>
              <a:rPr lang="x-none" sz="1600" dirty="0" err="1">
                <a:solidFill>
                  <a:schemeClr val="tx1"/>
                </a:solidFill>
                <a:latin typeface="NexusSansPro"/>
              </a:rPr>
              <a:t>Dis</a:t>
            </a:r>
            <a:r>
              <a:rPr lang="x-none" sz="1600" dirty="0">
                <a:solidFill>
                  <a:schemeClr val="tx1"/>
                </a:solidFill>
                <a:latin typeface="NexusSansPro"/>
              </a:rPr>
              <a:t> </a:t>
            </a:r>
            <a:r>
              <a:rPr lang="x-none" sz="1600" dirty="0" err="1">
                <a:solidFill>
                  <a:schemeClr val="tx1"/>
                </a:solidFill>
                <a:latin typeface="NexusSansPro"/>
              </a:rPr>
              <a:t>Clin</a:t>
            </a:r>
            <a:r>
              <a:rPr lang="x-none" sz="1600" dirty="0">
                <a:solidFill>
                  <a:schemeClr val="tx1"/>
                </a:solidFill>
                <a:latin typeface="NexusSansPro"/>
              </a:rPr>
              <a:t> North Am, 17 (2003), pp. 395-409</a:t>
            </a:r>
          </a:p>
        </p:txBody>
      </p:sp>
    </p:spTree>
    <p:extLst>
      <p:ext uri="{BB962C8B-B14F-4D97-AF65-F5344CB8AC3E}">
        <p14:creationId xmlns:p14="http://schemas.microsoft.com/office/powerpoint/2010/main" val="15785155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68" y="556320"/>
            <a:ext cx="11099800" cy="2159000"/>
          </a:xfrm>
        </p:spPr>
        <p:txBody>
          <a:bodyPr>
            <a:normAutofit fontScale="90000"/>
          </a:bodyPr>
          <a:lstStyle/>
          <a:p>
            <a:r>
              <a:rPr lang="es-AR"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INTRODUCCION</a:t>
            </a:r>
            <a:r>
              <a:rPr lang="es-AR" sz="67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AR" sz="73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ES_tradnl" sz="73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ES_tradnl" sz="73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x-none" dirty="0" smtClean="0"/>
              <a:t> </a:t>
            </a:r>
            <a:endParaRPr lang="x-none" dirty="0"/>
          </a:p>
        </p:txBody>
      </p:sp>
      <p:sp>
        <p:nvSpPr>
          <p:cNvPr id="3" name="Text Placeholder 2"/>
          <p:cNvSpPr>
            <a:spLocks noGrp="1"/>
          </p:cNvSpPr>
          <p:nvPr>
            <p:ph type="body" idx="1"/>
          </p:nvPr>
        </p:nvSpPr>
        <p:spPr>
          <a:xfrm>
            <a:off x="957784" y="2428528"/>
            <a:ext cx="11459840" cy="6286500"/>
          </a:xfrm>
        </p:spPr>
        <p:txBody>
          <a:bodyPr>
            <a:normAutofit fontScale="25000" lnSpcReduction="20000"/>
          </a:bodyPr>
          <a:lstStyle/>
          <a:p>
            <a:pPr marL="97084" indent="0">
              <a:buNone/>
            </a:pPr>
            <a:endParaRPr lang="x-none" sz="4000" dirty="0"/>
          </a:p>
          <a:p>
            <a:pPr marL="0" indent="0">
              <a:buNone/>
            </a:pPr>
            <a:r>
              <a:rPr lang="x-none" sz="11200" u="sng" dirty="0" smtClean="0"/>
              <a:t>PROSTATITIS: </a:t>
            </a:r>
          </a:p>
          <a:p>
            <a:r>
              <a:rPr lang="x-none" sz="11200" b="1" dirty="0" smtClean="0">
                <a:solidFill>
                  <a:srgbClr val="FFC000"/>
                </a:solidFill>
              </a:rPr>
              <a:t>Grupo </a:t>
            </a:r>
            <a:r>
              <a:rPr lang="x-none" sz="11200" b="1" dirty="0">
                <a:solidFill>
                  <a:srgbClr val="FFC000"/>
                </a:solidFill>
              </a:rPr>
              <a:t>de enfermedades</a:t>
            </a:r>
            <a:r>
              <a:rPr lang="x-none" sz="11200" dirty="0"/>
              <a:t>, que afectan a la glándula prostática.</a:t>
            </a:r>
          </a:p>
          <a:p>
            <a:r>
              <a:rPr lang="x-none" sz="11200" dirty="0"/>
              <a:t>Agudas o </a:t>
            </a:r>
            <a:r>
              <a:rPr lang="x-none" sz="11200" dirty="0" smtClean="0"/>
              <a:t>crónicas  /  Infecciosas </a:t>
            </a:r>
            <a:r>
              <a:rPr lang="x-none" sz="11200" dirty="0"/>
              <a:t>o no infecciosas.</a:t>
            </a:r>
          </a:p>
          <a:p>
            <a:r>
              <a:rPr lang="x-none" sz="11200" dirty="0" smtClean="0"/>
              <a:t>Otras </a:t>
            </a:r>
            <a:r>
              <a:rPr lang="x-none" sz="11200" dirty="0"/>
              <a:t>ni siquiera de carácter inflamatorio.</a:t>
            </a:r>
          </a:p>
          <a:p>
            <a:r>
              <a:rPr lang="x-none" sz="11200" b="1" dirty="0">
                <a:solidFill>
                  <a:srgbClr val="FFC000"/>
                </a:solidFill>
              </a:rPr>
              <a:t>Punto en común: Síntomas</a:t>
            </a:r>
            <a:r>
              <a:rPr lang="x-none" sz="11200" b="1" dirty="0"/>
              <a:t>:  </a:t>
            </a:r>
          </a:p>
          <a:p>
            <a:pPr>
              <a:buFontTx/>
              <a:buChar char="-"/>
            </a:pPr>
            <a:r>
              <a:rPr lang="x-none" sz="11200" dirty="0"/>
              <a:t>Dolor o molestias en la región perineal y tracto genitourinario.</a:t>
            </a:r>
          </a:p>
          <a:p>
            <a:pPr>
              <a:buFontTx/>
              <a:buChar char="-"/>
            </a:pPr>
            <a:r>
              <a:rPr lang="x-none" sz="11200" dirty="0"/>
              <a:t>Disuria, </a:t>
            </a:r>
            <a:r>
              <a:rPr lang="x-none" sz="11200" dirty="0" err="1"/>
              <a:t>polaquiuria</a:t>
            </a:r>
            <a:r>
              <a:rPr lang="x-none" sz="11200" dirty="0"/>
              <a:t>, </a:t>
            </a:r>
            <a:r>
              <a:rPr lang="x-none" sz="11200" dirty="0" smtClean="0"/>
              <a:t>obstrucción. </a:t>
            </a:r>
            <a:endParaRPr lang="x-none" sz="11200" dirty="0"/>
          </a:p>
          <a:p>
            <a:pPr>
              <a:buFontTx/>
              <a:buChar char="-"/>
            </a:pPr>
            <a:r>
              <a:rPr lang="x-none" sz="11200" dirty="0"/>
              <a:t>Disfunciones sexuales (dolor eyaculatorio, hemospermia, etc.). </a:t>
            </a:r>
          </a:p>
          <a:p>
            <a:endParaRPr lang="x-none" sz="11200" dirty="0"/>
          </a:p>
        </p:txBody>
      </p:sp>
    </p:spTree>
    <p:extLst>
      <p:ext uri="{BB962C8B-B14F-4D97-AF65-F5344CB8AC3E}">
        <p14:creationId xmlns:p14="http://schemas.microsoft.com/office/powerpoint/2010/main" val="36851505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57984" y="988368"/>
            <a:ext cx="7571303" cy="923330"/>
          </a:xfrm>
          <a:prstGeom prst="rect">
            <a:avLst/>
          </a:prstGeom>
          <a:noFill/>
          <a:ln>
            <a:solidFill>
              <a:schemeClr val="accent3">
                <a:lumMod val="60000"/>
                <a:lumOff val="40000"/>
              </a:schemeClr>
            </a:solidFill>
            <a:prstDash val="sysDash"/>
          </a:ln>
        </p:spPr>
        <p:txBody>
          <a:bodyPr wrap="none" lIns="91440" tIns="45720" rIns="91440" bIns="45720">
            <a:spAutoFit/>
          </a:bodyPr>
          <a:lstStyle/>
          <a:p>
            <a:pPr algn="ct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RECOMENDACIONES </a:t>
            </a:r>
            <a:endParaRPr lang="es-A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6" name="Tabla 5">
            <a:extLst>
              <a:ext uri="{FF2B5EF4-FFF2-40B4-BE49-F238E27FC236}">
                <a16:creationId xmlns:a16="http://schemas.microsoft.com/office/drawing/2014/main" id="{D4693C17-2792-7B46-BDDA-D751E0B51ACE}"/>
              </a:ext>
            </a:extLst>
          </p:cNvPr>
          <p:cNvGraphicFramePr>
            <a:graphicFrameLocks noGrp="1"/>
          </p:cNvGraphicFramePr>
          <p:nvPr>
            <p:extLst/>
          </p:nvPr>
        </p:nvGraphicFramePr>
        <p:xfrm>
          <a:off x="525736" y="4379926"/>
          <a:ext cx="11793907" cy="4640529"/>
        </p:xfrm>
        <a:graphic>
          <a:graphicData uri="http://schemas.openxmlformats.org/drawingml/2006/table">
            <a:tbl>
              <a:tblPr firstRow="1" bandRow="1">
                <a:tableStyleId>{D7AC3CCA-C797-4891-BE02-D94E43425B78}</a:tableStyleId>
              </a:tblPr>
              <a:tblGrid>
                <a:gridCol w="10031087">
                  <a:extLst>
                    <a:ext uri="{9D8B030D-6E8A-4147-A177-3AD203B41FA5}">
                      <a16:colId xmlns:a16="http://schemas.microsoft.com/office/drawing/2014/main" val="3961268396"/>
                    </a:ext>
                  </a:extLst>
                </a:gridCol>
                <a:gridCol w="1762820">
                  <a:extLst>
                    <a:ext uri="{9D8B030D-6E8A-4147-A177-3AD203B41FA5}">
                      <a16:colId xmlns:a16="http://schemas.microsoft.com/office/drawing/2014/main" val="2401477045"/>
                    </a:ext>
                  </a:extLst>
                </a:gridCol>
              </a:tblGrid>
              <a:tr h="459351">
                <a:tc>
                  <a:txBody>
                    <a:bodyPr/>
                    <a:lstStyle/>
                    <a:p>
                      <a:r>
                        <a:rPr lang="es-ES" sz="2000" b="1" dirty="0">
                          <a:solidFill>
                            <a:srgbClr val="FF0000"/>
                          </a:solidFill>
                        </a:rPr>
                        <a:t>No</a:t>
                      </a:r>
                      <a:r>
                        <a:rPr lang="es-ES" sz="2000" b="1" dirty="0"/>
                        <a:t> realice masajes prostáticos en la prostatitis bacteriana aguda (ABP).</a:t>
                      </a:r>
                    </a:p>
                  </a:txBody>
                  <a:tcPr/>
                </a:tc>
                <a:tc>
                  <a:txBody>
                    <a:bodyPr/>
                    <a:lstStyle/>
                    <a:p>
                      <a:r>
                        <a:rPr lang="es-ES" sz="2000" b="1" dirty="0">
                          <a:solidFill>
                            <a:srgbClr val="FF0000"/>
                          </a:solidFill>
                        </a:rPr>
                        <a:t>FUERTE</a:t>
                      </a:r>
                    </a:p>
                  </a:txBody>
                  <a:tcPr/>
                </a:tc>
                <a:extLst>
                  <a:ext uri="{0D108BD9-81ED-4DB2-BD59-A6C34878D82A}">
                    <a16:rowId xmlns:a16="http://schemas.microsoft.com/office/drawing/2014/main" val="1114793104"/>
                  </a:ext>
                </a:extLst>
              </a:tr>
              <a:tr h="734100">
                <a:tc>
                  <a:txBody>
                    <a:bodyPr/>
                    <a:lstStyle/>
                    <a:p>
                      <a:r>
                        <a:rPr lang="es-ES" sz="2000" b="1" dirty="0"/>
                        <a:t>Tome una </a:t>
                      </a:r>
                      <a:r>
                        <a:rPr lang="es-ES" sz="2000" b="1" dirty="0">
                          <a:solidFill>
                            <a:srgbClr val="FF0000"/>
                          </a:solidFill>
                        </a:rPr>
                        <a:t>tira reactiva </a:t>
                      </a:r>
                      <a:r>
                        <a:rPr lang="es-ES" sz="2000" b="1" dirty="0"/>
                        <a:t>de orina a mitad de flujo para verificar </a:t>
                      </a:r>
                      <a:r>
                        <a:rPr lang="es-ES" sz="2000" b="1" dirty="0">
                          <a:solidFill>
                            <a:srgbClr val="FF0000"/>
                          </a:solidFill>
                        </a:rPr>
                        <a:t>nitritos y leucocitos </a:t>
                      </a:r>
                      <a:r>
                        <a:rPr lang="es-ES" sz="2000" b="1" dirty="0"/>
                        <a:t>en pacientes con clínica sospecha de ABP</a:t>
                      </a:r>
                    </a:p>
                  </a:txBody>
                  <a:tcPr/>
                </a:tc>
                <a:tc>
                  <a:txBody>
                    <a:bodyPr/>
                    <a:lstStyle/>
                    <a:p>
                      <a:r>
                        <a:rPr lang="es-ES" sz="2000" b="1" dirty="0"/>
                        <a:t>DEBIL</a:t>
                      </a:r>
                      <a:endParaRPr lang="es-ES" sz="2000" b="1" dirty="0">
                        <a:solidFill>
                          <a:schemeClr val="bg1"/>
                        </a:solidFill>
                      </a:endParaRPr>
                    </a:p>
                  </a:txBody>
                  <a:tcPr/>
                </a:tc>
                <a:extLst>
                  <a:ext uri="{0D108BD9-81ED-4DB2-BD59-A6C34878D82A}">
                    <a16:rowId xmlns:a16="http://schemas.microsoft.com/office/drawing/2014/main" val="3695837624"/>
                  </a:ext>
                </a:extLst>
              </a:tr>
              <a:tr h="734100">
                <a:tc>
                  <a:txBody>
                    <a:bodyPr/>
                    <a:lstStyle/>
                    <a:p>
                      <a:r>
                        <a:rPr lang="es-ES" sz="2000" b="1" dirty="0"/>
                        <a:t>Realice un </a:t>
                      </a:r>
                      <a:r>
                        <a:rPr lang="es-ES" sz="2000" b="1" dirty="0">
                          <a:solidFill>
                            <a:srgbClr val="FF0000"/>
                          </a:solidFill>
                        </a:rPr>
                        <a:t>cultivo de orina a mitad de flujo </a:t>
                      </a:r>
                      <a:r>
                        <a:rPr lang="es-ES" sz="2000" b="1" dirty="0"/>
                        <a:t>en pacientes con síntomas de ABP para guiar el diagnóstico y tratamiento antibiótico a medida</a:t>
                      </a:r>
                      <a:endParaRPr lang="es-ES" sz="2000" b="1" dirty="0">
                        <a:solidFill>
                          <a:schemeClr val="bg1"/>
                        </a:solidFill>
                      </a:endParaRPr>
                    </a:p>
                  </a:txBody>
                  <a:tcPr/>
                </a:tc>
                <a:tc>
                  <a:txBody>
                    <a:bodyPr/>
                    <a:lstStyle/>
                    <a:p>
                      <a:r>
                        <a:rPr lang="es-ES" sz="2000" b="1" dirty="0"/>
                        <a:t>DEBIL</a:t>
                      </a:r>
                      <a:endParaRPr lang="es-ES" sz="2000" b="1" dirty="0">
                        <a:solidFill>
                          <a:schemeClr val="bg1"/>
                        </a:solidFill>
                      </a:endParaRPr>
                    </a:p>
                  </a:txBody>
                  <a:tcPr/>
                </a:tc>
                <a:extLst>
                  <a:ext uri="{0D108BD9-81ED-4DB2-BD59-A6C34878D82A}">
                    <a16:rowId xmlns:a16="http://schemas.microsoft.com/office/drawing/2014/main" val="858756322"/>
                  </a:ext>
                </a:extLst>
              </a:tr>
              <a:tr h="414926">
                <a:tc>
                  <a:txBody>
                    <a:bodyPr/>
                    <a:lstStyle/>
                    <a:p>
                      <a:r>
                        <a:rPr lang="es-ES" sz="2000" b="1" dirty="0"/>
                        <a:t>Tomar un </a:t>
                      </a:r>
                      <a:r>
                        <a:rPr lang="es-ES" sz="2000" b="1" dirty="0">
                          <a:solidFill>
                            <a:srgbClr val="FF0000"/>
                          </a:solidFill>
                        </a:rPr>
                        <a:t>hemocultivo y hemograma</a:t>
                      </a:r>
                      <a:r>
                        <a:rPr lang="es-ES" sz="2000" b="1" dirty="0"/>
                        <a:t> en pacientes que presentan ABP</a:t>
                      </a:r>
                      <a:endParaRPr lang="es-ES" sz="2000" b="1" dirty="0">
                        <a:solidFill>
                          <a:schemeClr val="bg1"/>
                        </a:solidFill>
                      </a:endParaRPr>
                    </a:p>
                  </a:txBody>
                  <a:tcPr/>
                </a:tc>
                <a:tc>
                  <a:txBody>
                    <a:bodyPr/>
                    <a:lstStyle/>
                    <a:p>
                      <a:r>
                        <a:rPr lang="es-ES" sz="2000" b="1" dirty="0"/>
                        <a:t>DEBIL</a:t>
                      </a:r>
                      <a:endParaRPr lang="es-ES" sz="2000" b="1" dirty="0">
                        <a:solidFill>
                          <a:schemeClr val="bg1"/>
                        </a:solidFill>
                      </a:endParaRPr>
                    </a:p>
                  </a:txBody>
                  <a:tcPr/>
                </a:tc>
                <a:extLst>
                  <a:ext uri="{0D108BD9-81ED-4DB2-BD59-A6C34878D82A}">
                    <a16:rowId xmlns:a16="http://schemas.microsoft.com/office/drawing/2014/main" val="1262899828"/>
                  </a:ext>
                </a:extLst>
              </a:tr>
              <a:tr h="734100">
                <a:tc>
                  <a:txBody>
                    <a:bodyPr/>
                    <a:lstStyle/>
                    <a:p>
                      <a:r>
                        <a:rPr lang="es-ES" sz="2000" b="1" dirty="0"/>
                        <a:t>Evaluación microbiológica para </a:t>
                      </a:r>
                      <a:r>
                        <a:rPr lang="es-ES" sz="2000" b="1" dirty="0">
                          <a:solidFill>
                            <a:srgbClr val="FF0000"/>
                          </a:solidFill>
                        </a:rPr>
                        <a:t>patógenos atípicos </a:t>
                      </a:r>
                      <a:r>
                        <a:rPr lang="es-ES" sz="2000" b="1" dirty="0"/>
                        <a:t>como la clamidia</a:t>
                      </a:r>
                    </a:p>
                    <a:p>
                      <a:r>
                        <a:rPr lang="es-ES" sz="2000" b="1" dirty="0" err="1"/>
                        <a:t>trachomatis</a:t>
                      </a:r>
                      <a:r>
                        <a:rPr lang="es-ES" sz="2000" b="1" dirty="0"/>
                        <a:t> o </a:t>
                      </a:r>
                      <a:r>
                        <a:rPr lang="es-ES" sz="2000" b="1" dirty="0" err="1"/>
                        <a:t>Mycoplasmata</a:t>
                      </a:r>
                      <a:r>
                        <a:rPr lang="es-ES" sz="2000" b="1" dirty="0"/>
                        <a:t> en (CBP).</a:t>
                      </a:r>
                      <a:endParaRPr lang="es-ES" sz="2000" b="1" dirty="0">
                        <a:solidFill>
                          <a:schemeClr val="bg1"/>
                        </a:solidFill>
                      </a:endParaRPr>
                    </a:p>
                  </a:txBody>
                  <a:tcPr/>
                </a:tc>
                <a:tc>
                  <a:txBody>
                    <a:bodyPr/>
                    <a:lstStyle/>
                    <a:p>
                      <a:r>
                        <a:rPr lang="es-ES" sz="2000" b="1" dirty="0"/>
                        <a:t>DEBIL</a:t>
                      </a:r>
                      <a:endParaRPr lang="es-ES" sz="2000" b="1" dirty="0">
                        <a:solidFill>
                          <a:schemeClr val="bg1"/>
                        </a:solidFill>
                      </a:endParaRPr>
                    </a:p>
                  </a:txBody>
                  <a:tcPr/>
                </a:tc>
                <a:extLst>
                  <a:ext uri="{0D108BD9-81ED-4DB2-BD59-A6C34878D82A}">
                    <a16:rowId xmlns:a16="http://schemas.microsoft.com/office/drawing/2014/main" val="2215020992"/>
                  </a:ext>
                </a:extLst>
              </a:tr>
              <a:tr h="414926">
                <a:tc>
                  <a:txBody>
                    <a:bodyPr/>
                    <a:lstStyle/>
                    <a:p>
                      <a:r>
                        <a:rPr lang="es-ES" sz="2000" b="1" dirty="0"/>
                        <a:t>Realice la </a:t>
                      </a:r>
                      <a:r>
                        <a:rPr lang="es-ES" sz="2000" b="1" dirty="0">
                          <a:solidFill>
                            <a:srgbClr val="FF0000"/>
                          </a:solidFill>
                        </a:rPr>
                        <a:t>prueba Meares y </a:t>
                      </a:r>
                      <a:r>
                        <a:rPr lang="es-ES" sz="2000" b="1" dirty="0" err="1">
                          <a:solidFill>
                            <a:srgbClr val="FF0000"/>
                          </a:solidFill>
                        </a:rPr>
                        <a:t>Stamey</a:t>
                      </a:r>
                      <a:r>
                        <a:rPr lang="es-ES" sz="2000" b="1" dirty="0">
                          <a:solidFill>
                            <a:srgbClr val="FF0000"/>
                          </a:solidFill>
                        </a:rPr>
                        <a:t> </a:t>
                      </a:r>
                      <a:r>
                        <a:rPr lang="es-ES" sz="2000" b="1" dirty="0"/>
                        <a:t>de 2 o 4 vidrios en pacientes con CBP</a:t>
                      </a:r>
                    </a:p>
                  </a:txBody>
                  <a:tcPr/>
                </a:tc>
                <a:tc>
                  <a:txBody>
                    <a:bodyPr/>
                    <a:lstStyle/>
                    <a:p>
                      <a:r>
                        <a:rPr lang="es-ES" sz="2000" b="1" dirty="0">
                          <a:solidFill>
                            <a:srgbClr val="FF0000"/>
                          </a:solidFill>
                        </a:rPr>
                        <a:t>FUERTE</a:t>
                      </a:r>
                    </a:p>
                  </a:txBody>
                  <a:tcPr/>
                </a:tc>
                <a:extLst>
                  <a:ext uri="{0D108BD9-81ED-4DB2-BD59-A6C34878D82A}">
                    <a16:rowId xmlns:a16="http://schemas.microsoft.com/office/drawing/2014/main" val="827940945"/>
                  </a:ext>
                </a:extLst>
              </a:tr>
              <a:tr h="414926">
                <a:tc>
                  <a:txBody>
                    <a:bodyPr/>
                    <a:lstStyle/>
                    <a:p>
                      <a:r>
                        <a:rPr lang="es-ES" sz="2000" b="1" dirty="0"/>
                        <a:t>Realizar </a:t>
                      </a:r>
                      <a:r>
                        <a:rPr lang="es-ES" sz="2000" b="1" dirty="0">
                          <a:solidFill>
                            <a:srgbClr val="FF0000"/>
                          </a:solidFill>
                        </a:rPr>
                        <a:t>ecografía </a:t>
                      </a:r>
                      <a:r>
                        <a:rPr lang="es-ES" sz="2000" b="1" dirty="0" err="1">
                          <a:solidFill>
                            <a:srgbClr val="FF0000"/>
                          </a:solidFill>
                        </a:rPr>
                        <a:t>transrectal</a:t>
                      </a:r>
                      <a:r>
                        <a:rPr lang="es-ES" sz="2000" b="1" dirty="0">
                          <a:solidFill>
                            <a:srgbClr val="FF0000"/>
                          </a:solidFill>
                        </a:rPr>
                        <a:t> </a:t>
                      </a:r>
                      <a:r>
                        <a:rPr lang="es-ES" sz="2000" b="1" dirty="0"/>
                        <a:t>en casos seleccionados para descartar abscesos.</a:t>
                      </a:r>
                      <a:endParaRPr lang="es-ES" sz="2000" b="1" dirty="0">
                        <a:solidFill>
                          <a:schemeClr val="bg1"/>
                        </a:solidFill>
                      </a:endParaRPr>
                    </a:p>
                  </a:txBody>
                  <a:tcPr/>
                </a:tc>
                <a:tc>
                  <a:txBody>
                    <a:bodyPr/>
                    <a:lstStyle/>
                    <a:p>
                      <a:r>
                        <a:rPr lang="es-ES" sz="2000" b="1" dirty="0"/>
                        <a:t>DEBIL</a:t>
                      </a:r>
                      <a:endParaRPr lang="es-ES" sz="2000" b="1" dirty="0">
                        <a:solidFill>
                          <a:schemeClr val="bg1"/>
                        </a:solidFill>
                      </a:endParaRPr>
                    </a:p>
                  </a:txBody>
                  <a:tcPr/>
                </a:tc>
                <a:extLst>
                  <a:ext uri="{0D108BD9-81ED-4DB2-BD59-A6C34878D82A}">
                    <a16:rowId xmlns:a16="http://schemas.microsoft.com/office/drawing/2014/main" val="1532337310"/>
                  </a:ext>
                </a:extLst>
              </a:tr>
              <a:tr h="734100">
                <a:tc>
                  <a:txBody>
                    <a:bodyPr/>
                    <a:lstStyle/>
                    <a:p>
                      <a:r>
                        <a:rPr lang="es-ES" sz="2000" b="1" dirty="0">
                          <a:solidFill>
                            <a:srgbClr val="FF0000"/>
                          </a:solidFill>
                        </a:rPr>
                        <a:t>No </a:t>
                      </a:r>
                      <a:r>
                        <a:rPr lang="es-ES" sz="2000" b="1" dirty="0"/>
                        <a:t>realice </a:t>
                      </a:r>
                      <a:r>
                        <a:rPr lang="es-ES" sz="2000" b="1" dirty="0" err="1"/>
                        <a:t>espermograma</a:t>
                      </a:r>
                      <a:r>
                        <a:rPr lang="es-ES" sz="2000" b="1" dirty="0"/>
                        <a:t> de rutina para diagnostico la CBP.</a:t>
                      </a:r>
                      <a:endParaRPr lang="es-ES" sz="2000" b="1" dirty="0">
                        <a:solidFill>
                          <a:schemeClr val="bg1"/>
                        </a:solidFill>
                      </a:endParaRPr>
                    </a:p>
                  </a:txBody>
                  <a:tcPr/>
                </a:tc>
                <a:tc>
                  <a:txBody>
                    <a:bodyPr/>
                    <a:lstStyle/>
                    <a:p>
                      <a:r>
                        <a:rPr lang="es-ES" sz="2000" b="1" dirty="0"/>
                        <a:t>DEBIL</a:t>
                      </a:r>
                      <a:endParaRPr lang="es-ES" sz="2000" b="1" dirty="0">
                        <a:solidFill>
                          <a:schemeClr val="bg1"/>
                        </a:solidFill>
                      </a:endParaRPr>
                    </a:p>
                  </a:txBody>
                  <a:tcPr/>
                </a:tc>
                <a:extLst>
                  <a:ext uri="{0D108BD9-81ED-4DB2-BD59-A6C34878D82A}">
                    <a16:rowId xmlns:a16="http://schemas.microsoft.com/office/drawing/2014/main" val="3105847172"/>
                  </a:ext>
                </a:extLst>
              </a:tr>
            </a:tbl>
          </a:graphicData>
        </a:graphic>
      </p:graphicFrame>
      <p:pic>
        <p:nvPicPr>
          <p:cNvPr id="8" name="Imagen 7">
            <a:extLst>
              <a:ext uri="{FF2B5EF4-FFF2-40B4-BE49-F238E27FC236}">
                <a16:creationId xmlns:a16="http://schemas.microsoft.com/office/drawing/2014/main" id="{49B75C75-D47E-9346-8C4C-D9BEBAA7AA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37" t="66832" r="9026" b="13677"/>
          <a:stretch/>
        </p:blipFill>
        <p:spPr>
          <a:xfrm>
            <a:off x="597744" y="2428528"/>
            <a:ext cx="7560840" cy="1409647"/>
          </a:xfrm>
          <a:prstGeom prst="rect">
            <a:avLst/>
          </a:prstGeom>
        </p:spPr>
      </p:pic>
      <p:sp>
        <p:nvSpPr>
          <p:cNvPr id="2" name="Llamada ovalada 1">
            <a:extLst>
              <a:ext uri="{FF2B5EF4-FFF2-40B4-BE49-F238E27FC236}">
                <a16:creationId xmlns:a16="http://schemas.microsoft.com/office/drawing/2014/main" id="{CB6E8A4C-2BBD-E640-AA4F-F06325C45B6A}"/>
              </a:ext>
            </a:extLst>
          </p:cNvPr>
          <p:cNvSpPr/>
          <p:nvPr/>
        </p:nvSpPr>
        <p:spPr>
          <a:xfrm>
            <a:off x="9742760" y="2195722"/>
            <a:ext cx="3118024" cy="1832154"/>
          </a:xfrm>
          <a:prstGeom prst="wedgeEllipseCallout">
            <a:avLst>
              <a:gd name="adj1" fmla="val 1759"/>
              <a:gd name="adj2" fmla="val 72637"/>
            </a:avLst>
          </a:prstGeom>
          <a:blipFill rotWithShape="1">
            <a:blip r:embed="rId3" cstate="print"/>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600" i="0" u="none" strike="noStrike" normalizeH="0" baseline="0" dirty="0">
                <a:ln w="0"/>
                <a:solidFill>
                  <a:schemeClr val="tx1"/>
                </a:solidFill>
                <a:effectLst>
                  <a:outerShdw blurRad="38100" dist="19050" dir="2700000" algn="tl" rotWithShape="0">
                    <a:schemeClr val="dk1">
                      <a:alpha val="40000"/>
                    </a:schemeClr>
                  </a:outerShdw>
                </a:effectLst>
                <a:uFillTx/>
                <a:latin typeface="+mn-lt"/>
                <a:ea typeface="+mn-ea"/>
                <a:cs typeface="+mn-cs"/>
                <a:sym typeface="Helvetica Light"/>
              </a:rPr>
              <a:t>&gt; Riesgo de sepsis y bacterie</a:t>
            </a:r>
            <a:r>
              <a:rPr lang="es-ES" sz="2600" dirty="0">
                <a:ln w="0"/>
                <a:solidFill>
                  <a:schemeClr val="tx1"/>
                </a:solidFill>
                <a:effectLst>
                  <a:outerShdw blurRad="38100" dist="19050" dir="2700000" algn="tl" rotWithShape="0">
                    <a:schemeClr val="dk1">
                      <a:alpha val="40000"/>
                    </a:schemeClr>
                  </a:outerShdw>
                </a:effectLst>
              </a:rPr>
              <a:t>mia.</a:t>
            </a:r>
            <a:endParaRPr kumimoji="0" lang="es-ES" sz="2600" i="0" u="none" strike="noStrike" normalizeH="0" baseline="0" dirty="0">
              <a:ln w="0"/>
              <a:solidFill>
                <a:schemeClr val="tx1"/>
              </a:solidFill>
              <a:effectLst>
                <a:outerShdw blurRad="38100" dist="19050" dir="2700000" algn="tl" rotWithShape="0">
                  <a:schemeClr val="dk1">
                    <a:alpha val="40000"/>
                  </a:schemeClr>
                </a:outerShdw>
              </a:effectLst>
              <a:uFillTx/>
              <a:sym typeface="Helvetica Light"/>
            </a:endParaRPr>
          </a:p>
        </p:txBody>
      </p:sp>
    </p:spTree>
    <p:extLst>
      <p:ext uri="{BB962C8B-B14F-4D97-AF65-F5344CB8AC3E}">
        <p14:creationId xmlns:p14="http://schemas.microsoft.com/office/powerpoint/2010/main" val="80793538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6220" t="14306" r="29834" b="11179"/>
          <a:stretch/>
        </p:blipFill>
        <p:spPr>
          <a:xfrm>
            <a:off x="1677864" y="196280"/>
            <a:ext cx="9505056" cy="9061489"/>
          </a:xfrm>
          <a:prstGeom prst="rect">
            <a:avLst/>
          </a:prstGeom>
        </p:spPr>
      </p:pic>
      <p:sp>
        <p:nvSpPr>
          <p:cNvPr id="6" name="Rectangle 5"/>
          <p:cNvSpPr/>
          <p:nvPr/>
        </p:nvSpPr>
        <p:spPr>
          <a:xfrm>
            <a:off x="3290933" y="9341296"/>
            <a:ext cx="6136616" cy="338554"/>
          </a:xfrm>
          <a:prstGeom prst="rect">
            <a:avLst/>
          </a:prstGeom>
        </p:spPr>
        <p:txBody>
          <a:bodyPr wrap="none">
            <a:spAutoFit/>
          </a:bodyPr>
          <a:lstStyle/>
          <a:p>
            <a:r>
              <a:rPr lang="x-none" sz="1600" dirty="0" smtClean="0"/>
              <a:t>Infección del tracto urinario. Carlos </a:t>
            </a:r>
            <a:r>
              <a:rPr lang="x-none" sz="1600" dirty="0" err="1" smtClean="0"/>
              <a:t>Pigrau</a:t>
            </a:r>
            <a:r>
              <a:rPr lang="x-none" sz="1600" dirty="0" smtClean="0"/>
              <a:t>. SALVAT. 2013 </a:t>
            </a:r>
            <a:r>
              <a:rPr lang="x-none" sz="1600" dirty="0"/>
              <a:t>Ergon </a:t>
            </a:r>
          </a:p>
        </p:txBody>
      </p:sp>
    </p:spTree>
    <p:extLst>
      <p:ext uri="{BB962C8B-B14F-4D97-AF65-F5344CB8AC3E}">
        <p14:creationId xmlns:p14="http://schemas.microsoft.com/office/powerpoint/2010/main" val="298513513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60" y="772344"/>
            <a:ext cx="11099800" cy="2159000"/>
          </a:xfrm>
        </p:spPr>
        <p:txBody>
          <a:bodyPr>
            <a:normAutofit fontScale="90000"/>
          </a:bodyPr>
          <a:lstStyle/>
          <a:p>
            <a:r>
              <a:rPr lang="x-none" sz="5400" b="1" dirty="0" smtClean="0">
                <a:solidFill>
                  <a:srgbClr val="FFC000"/>
                </a:solidFill>
              </a:rPr>
              <a:t>POR QUE ES TAN DIFICIL DIAGNOSTICAR LA PROSTATITIS</a:t>
            </a:r>
            <a:endParaRPr lang="x-none" sz="5400" b="1" dirty="0">
              <a:solidFill>
                <a:srgbClr val="FFC000"/>
              </a:solidFill>
            </a:endParaRPr>
          </a:p>
        </p:txBody>
      </p:sp>
      <p:sp>
        <p:nvSpPr>
          <p:cNvPr id="3" name="Text Placeholder 2"/>
          <p:cNvSpPr>
            <a:spLocks noGrp="1"/>
          </p:cNvSpPr>
          <p:nvPr>
            <p:ph type="body" idx="1"/>
          </p:nvPr>
        </p:nvSpPr>
        <p:spPr>
          <a:xfrm>
            <a:off x="453728" y="3472458"/>
            <a:ext cx="11099800" cy="6286500"/>
          </a:xfrm>
        </p:spPr>
        <p:txBody>
          <a:bodyPr/>
          <a:lstStyle/>
          <a:p>
            <a:r>
              <a:rPr lang="x-none" dirty="0" smtClean="0"/>
              <a:t>Grupo heterogéneo de enfermedades.</a:t>
            </a:r>
          </a:p>
          <a:p>
            <a:r>
              <a:rPr lang="x-none" dirty="0"/>
              <a:t>Desconocimiento de etiología. </a:t>
            </a:r>
            <a:endParaRPr lang="x-none" dirty="0" smtClean="0"/>
          </a:p>
          <a:p>
            <a:r>
              <a:rPr lang="x-none" dirty="0" smtClean="0"/>
              <a:t>Difícil e incómodo diagnóstico en la práctica urológica diaria. </a:t>
            </a:r>
          </a:p>
          <a:p>
            <a:r>
              <a:rPr lang="x-none" dirty="0" smtClean="0"/>
              <a:t>Componente psicosomático asociado. </a:t>
            </a:r>
          </a:p>
          <a:p>
            <a:endParaRPr lang="x-none" dirty="0" smtClean="0"/>
          </a:p>
        </p:txBody>
      </p:sp>
      <p:pic>
        <p:nvPicPr>
          <p:cNvPr id="5" name="Picture 4"/>
          <p:cNvPicPr>
            <a:picLocks noChangeAspect="1"/>
          </p:cNvPicPr>
          <p:nvPr/>
        </p:nvPicPr>
        <p:blipFill rotWithShape="1">
          <a:blip r:embed="rId2" cstate="print"/>
          <a:srcRect l="57422" t="34628" r="18555" b="28114"/>
          <a:stretch/>
        </p:blipFill>
        <p:spPr>
          <a:xfrm>
            <a:off x="9454728" y="3004592"/>
            <a:ext cx="3124200" cy="2724151"/>
          </a:xfrm>
          <a:prstGeom prst="rect">
            <a:avLst/>
          </a:prstGeom>
        </p:spPr>
      </p:pic>
    </p:spTree>
    <p:extLst>
      <p:ext uri="{BB962C8B-B14F-4D97-AF65-F5344CB8AC3E}">
        <p14:creationId xmlns:p14="http://schemas.microsoft.com/office/powerpoint/2010/main" val="428026899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17B1144-BA7F-1543-99FC-66447CC27D6A}"/>
              </a:ext>
            </a:extLst>
          </p:cNvPr>
          <p:cNvSpPr/>
          <p:nvPr/>
        </p:nvSpPr>
        <p:spPr>
          <a:xfrm>
            <a:off x="3046016" y="988368"/>
            <a:ext cx="6851556" cy="923330"/>
          </a:xfrm>
          <a:prstGeom prst="rect">
            <a:avLst/>
          </a:prstGeom>
          <a:noFill/>
        </p:spPr>
        <p:txBody>
          <a:bodyPr wrap="none" lIns="91440" tIns="45720" rIns="91440" bIns="45720">
            <a:spAutoFit/>
          </a:bodyPr>
          <a:lstStyle/>
          <a:p>
            <a:pPr algn="ctr"/>
            <a:r>
              <a:rPr lang="es-AR" sz="5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¡MUCHAS GRACIAS!</a:t>
            </a:r>
            <a:endParaRPr lang="es-AR" sz="40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Marcador de número de diapositiva 1">
            <a:extLst>
              <a:ext uri="{FF2B5EF4-FFF2-40B4-BE49-F238E27FC236}">
                <a16:creationId xmlns:a16="http://schemas.microsoft.com/office/drawing/2014/main" id="{86BE57CD-5D04-A948-A3A5-7B46661D5424}"/>
              </a:ext>
            </a:extLst>
          </p:cNvPr>
          <p:cNvSpPr>
            <a:spLocks noGrp="1"/>
          </p:cNvSpPr>
          <p:nvPr>
            <p:ph type="sldNum" sz="quarter" idx="2"/>
          </p:nvPr>
        </p:nvSpPr>
        <p:spPr/>
        <p:txBody>
          <a:bodyPr/>
          <a:lstStyle/>
          <a:p>
            <a:fld id="{86CB4B4D-7CA3-9044-876B-883B54F8677D}" type="slidenum">
              <a:rPr lang="es-ES" smtClean="0"/>
              <a:pPr/>
              <a:t>33</a:t>
            </a:fld>
            <a:endParaRPr lang="es-ES"/>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8720" t="46153" r="32990" b="18774"/>
          <a:stretch/>
        </p:blipFill>
        <p:spPr>
          <a:xfrm>
            <a:off x="1605856" y="2140496"/>
            <a:ext cx="9937104" cy="6928458"/>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95286601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INTRODUCCION  </a:t>
            </a:r>
            <a:r>
              <a:rPr lang="es-ES_trad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ES_trad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x-none" sz="5400" dirty="0"/>
          </a:p>
        </p:txBody>
      </p:sp>
      <p:sp>
        <p:nvSpPr>
          <p:cNvPr id="3" name="Text Placeholder 2"/>
          <p:cNvSpPr>
            <a:spLocks noGrp="1"/>
          </p:cNvSpPr>
          <p:nvPr>
            <p:ph type="body" idx="1"/>
          </p:nvPr>
        </p:nvSpPr>
        <p:spPr>
          <a:xfrm>
            <a:off x="952500" y="2590800"/>
            <a:ext cx="11099800" cy="5886400"/>
          </a:xfrm>
        </p:spPr>
        <p:txBody>
          <a:bodyPr/>
          <a:lstStyle/>
          <a:p>
            <a:r>
              <a:rPr lang="x-none" sz="3600" dirty="0"/>
              <a:t>La prevalencia de síntomas asociados a la próstata es de 2-10% de los hombres.</a:t>
            </a:r>
          </a:p>
          <a:p>
            <a:r>
              <a:rPr lang="x-none" sz="3600" b="1" dirty="0">
                <a:solidFill>
                  <a:srgbClr val="FFC000"/>
                </a:solidFill>
              </a:rPr>
              <a:t>10% </a:t>
            </a:r>
            <a:r>
              <a:rPr lang="x-none" sz="3600" dirty="0"/>
              <a:t>de los casos se llega a demostrar una </a:t>
            </a:r>
            <a:r>
              <a:rPr lang="x-none" sz="3600" b="1" dirty="0">
                <a:solidFill>
                  <a:srgbClr val="FFC000"/>
                </a:solidFill>
              </a:rPr>
              <a:t>causa bacteriana</a:t>
            </a:r>
            <a:r>
              <a:rPr lang="x-none" sz="3600" dirty="0"/>
              <a:t>, mientras que en el resto la causa queda en pura especulación, ya que o no es de causa infecciosa o bien no se puede llegar a demostrar la etiología.</a:t>
            </a:r>
          </a:p>
          <a:p>
            <a:pPr marL="0" indent="0">
              <a:buNone/>
            </a:pPr>
            <a:endParaRPr lang="x-none" dirty="0"/>
          </a:p>
        </p:txBody>
      </p:sp>
      <p:sp>
        <p:nvSpPr>
          <p:cNvPr id="5" name="Rectangle 4"/>
          <p:cNvSpPr/>
          <p:nvPr/>
        </p:nvSpPr>
        <p:spPr>
          <a:xfrm>
            <a:off x="885776" y="8693224"/>
            <a:ext cx="11305256" cy="584775"/>
          </a:xfrm>
          <a:prstGeom prst="rect">
            <a:avLst/>
          </a:prstGeom>
        </p:spPr>
        <p:txBody>
          <a:bodyPr wrap="square">
            <a:spAutoFit/>
          </a:bodyPr>
          <a:lstStyle/>
          <a:p>
            <a:r>
              <a:rPr lang="x-none" sz="1600" dirty="0" smtClean="0"/>
              <a:t>Curtis </a:t>
            </a:r>
            <a:r>
              <a:rPr lang="x-none" sz="1600" dirty="0"/>
              <a:t>Nickel JC, Nyberg LM, Hennenfent M. Research guidelines for chronic prostatitis: Consensus </a:t>
            </a:r>
            <a:r>
              <a:rPr lang="x-none" sz="1600" dirty="0" err="1"/>
              <a:t>report</a:t>
            </a:r>
            <a:r>
              <a:rPr lang="x-none" sz="1600" dirty="0"/>
              <a:t> </a:t>
            </a:r>
            <a:r>
              <a:rPr lang="x-none" sz="1600" dirty="0" err="1"/>
              <a:t>from</a:t>
            </a:r>
            <a:r>
              <a:rPr lang="x-none" sz="1600" dirty="0"/>
              <a:t> </a:t>
            </a:r>
            <a:r>
              <a:rPr lang="x-none" sz="1600" dirty="0" err="1"/>
              <a:t>the</a:t>
            </a:r>
            <a:r>
              <a:rPr lang="x-none" sz="1600" dirty="0"/>
              <a:t> </a:t>
            </a:r>
            <a:r>
              <a:rPr lang="x-none" sz="1600" dirty="0" err="1"/>
              <a:t>first</a:t>
            </a:r>
            <a:r>
              <a:rPr lang="x-none" sz="1600" dirty="0"/>
              <a:t> </a:t>
            </a:r>
            <a:r>
              <a:rPr lang="x-none" sz="1600" dirty="0" err="1"/>
              <a:t>National</a:t>
            </a:r>
            <a:r>
              <a:rPr lang="x-none" sz="1600" dirty="0"/>
              <a:t> </a:t>
            </a:r>
            <a:r>
              <a:rPr lang="x-none" sz="1600" dirty="0" err="1"/>
              <a:t>Institutes</a:t>
            </a:r>
            <a:r>
              <a:rPr lang="x-none" sz="1600" dirty="0"/>
              <a:t> of </a:t>
            </a:r>
            <a:r>
              <a:rPr lang="x-none" sz="1600" dirty="0" err="1"/>
              <a:t>Health</a:t>
            </a:r>
            <a:r>
              <a:rPr lang="x-none" sz="1600" dirty="0"/>
              <a:t>-International Prostatitis </a:t>
            </a:r>
            <a:r>
              <a:rPr lang="x-none" sz="1600" dirty="0" err="1"/>
              <a:t>Collaborative</a:t>
            </a:r>
            <a:r>
              <a:rPr lang="x-none" sz="1600" dirty="0"/>
              <a:t> Network (NIH-IPCN). </a:t>
            </a:r>
            <a:r>
              <a:rPr lang="x-none" sz="1600" dirty="0" err="1"/>
              <a:t>Urology</a:t>
            </a:r>
            <a:r>
              <a:rPr lang="x-none" sz="1600" dirty="0"/>
              <a:t> 1999, 54:229-233.</a:t>
            </a:r>
          </a:p>
        </p:txBody>
      </p:sp>
    </p:spTree>
    <p:extLst>
      <p:ext uri="{BB962C8B-B14F-4D97-AF65-F5344CB8AC3E}">
        <p14:creationId xmlns:p14="http://schemas.microsoft.com/office/powerpoint/2010/main" val="12060014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90032" y="700336"/>
            <a:ext cx="6182540" cy="923330"/>
          </a:xfrm>
          <a:prstGeom prst="rect">
            <a:avLst/>
          </a:prstGeom>
          <a:noFill/>
          <a:ln>
            <a:solidFill>
              <a:schemeClr val="accent3">
                <a:lumMod val="60000"/>
                <a:lumOff val="40000"/>
              </a:schemeClr>
            </a:solidFill>
            <a:prstDash val="sysDash"/>
          </a:ln>
        </p:spPr>
        <p:txBody>
          <a:bodyPr wrap="square" lIns="91440" tIns="45720" rIns="91440" bIns="45720">
            <a:spAutoFit/>
          </a:bodyPr>
          <a:lstStyle/>
          <a:p>
            <a:pPr algn="ctr"/>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CLASIFICACION </a:t>
            </a:r>
            <a:endParaRPr lang="es-ES_trad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B7DCC6DC-3BB7-1B4A-BB8E-3752FDEF6FA0}"/>
              </a:ext>
            </a:extLst>
          </p:cNvPr>
          <p:cNvPicPr>
            <a:picLocks noChangeAspect="1"/>
          </p:cNvPicPr>
          <p:nvPr/>
        </p:nvPicPr>
        <p:blipFill rotWithShape="1">
          <a:blip r:embed="rId3" cstate="print"/>
          <a:srcRect l="4042" t="13825" r="6258" b="32282"/>
          <a:stretch/>
        </p:blipFill>
        <p:spPr>
          <a:xfrm>
            <a:off x="669752" y="2644552"/>
            <a:ext cx="11665296" cy="5256584"/>
          </a:xfrm>
          <a:prstGeom prst="rect">
            <a:avLst/>
          </a:prstGeom>
        </p:spPr>
      </p:pic>
      <p:sp>
        <p:nvSpPr>
          <p:cNvPr id="4" name="Elipse 3">
            <a:extLst>
              <a:ext uri="{FF2B5EF4-FFF2-40B4-BE49-F238E27FC236}">
                <a16:creationId xmlns:a16="http://schemas.microsoft.com/office/drawing/2014/main" id="{4EE0402C-941F-F148-ACB2-FE02FACA197B}"/>
              </a:ext>
            </a:extLst>
          </p:cNvPr>
          <p:cNvSpPr/>
          <p:nvPr/>
        </p:nvSpPr>
        <p:spPr>
          <a:xfrm>
            <a:off x="4486176" y="2932584"/>
            <a:ext cx="1440160" cy="100811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600" b="0" i="0" u="none" strike="noStrike" cap="none" spc="0" normalizeH="0" baseline="0">
              <a:ln>
                <a:noFill/>
              </a:ln>
              <a:solidFill>
                <a:srgbClr val="FFFFFF"/>
              </a:solidFill>
              <a:effectLst/>
              <a:uFillTx/>
              <a:latin typeface="+mn-lt"/>
              <a:ea typeface="+mn-ea"/>
              <a:cs typeface="+mn-cs"/>
              <a:sym typeface="Helvetica Light"/>
            </a:endParaRPr>
          </a:p>
        </p:txBody>
      </p:sp>
      <p:sp>
        <p:nvSpPr>
          <p:cNvPr id="6" name="Rectángulo 5">
            <a:extLst>
              <a:ext uri="{FF2B5EF4-FFF2-40B4-BE49-F238E27FC236}">
                <a16:creationId xmlns:a16="http://schemas.microsoft.com/office/drawing/2014/main" id="{0F13124C-C95C-8744-BEE8-2E087BC24DB2}"/>
              </a:ext>
            </a:extLst>
          </p:cNvPr>
          <p:cNvSpPr/>
          <p:nvPr/>
        </p:nvSpPr>
        <p:spPr>
          <a:xfrm>
            <a:off x="4054128" y="9053264"/>
            <a:ext cx="6502400" cy="646331"/>
          </a:xfrm>
          <a:prstGeom prst="rect">
            <a:avLst/>
          </a:prstGeom>
        </p:spPr>
        <p:txBody>
          <a:bodyPr>
            <a:spAutoFit/>
          </a:bodyPr>
          <a:lstStyle/>
          <a:p>
            <a:pPr lvl="0" algn="l"/>
            <a:r>
              <a:rPr lang="es-ES" sz="1800" dirty="0"/>
              <a:t>Campbell Walsh 10ma </a:t>
            </a:r>
            <a:r>
              <a:rPr lang="es-ES" sz="1800" dirty="0" err="1"/>
              <a:t>edic</a:t>
            </a:r>
            <a:r>
              <a:rPr lang="es-ES" sz="1800" dirty="0"/>
              <a:t>, </a:t>
            </a:r>
            <a:r>
              <a:rPr lang="es-ES" sz="1800" dirty="0" err="1"/>
              <a:t>pag</a:t>
            </a:r>
            <a:r>
              <a:rPr lang="es-ES" sz="1800" dirty="0"/>
              <a:t>. 311 año </a:t>
            </a:r>
            <a:r>
              <a:rPr lang="es-ES" sz="1800" dirty="0" smtClean="0"/>
              <a:t>2010</a:t>
            </a:r>
          </a:p>
          <a:p>
            <a:pPr lvl="0" algn="l"/>
            <a:endParaRPr lang="es-ES" sz="1800" dirty="0"/>
          </a:p>
        </p:txBody>
      </p:sp>
    </p:spTree>
    <p:extLst>
      <p:ext uri="{BB962C8B-B14F-4D97-AF65-F5344CB8AC3E}">
        <p14:creationId xmlns:p14="http://schemas.microsoft.com/office/powerpoint/2010/main" val="38263192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84" y="772344"/>
            <a:ext cx="11099800" cy="2159000"/>
          </a:xfrm>
        </p:spPr>
        <p:txBody>
          <a:bodyPr>
            <a:normAutofit/>
          </a:bodyPr>
          <a:lstStyle/>
          <a:p>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CLASIFICACION  </a:t>
            </a:r>
            <a:r>
              <a:rPr lang="es-ES_trad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ES_trad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x-none" sz="5400" dirty="0"/>
          </a:p>
        </p:txBody>
      </p:sp>
      <p:sp>
        <p:nvSpPr>
          <p:cNvPr id="5" name="Text Placeholder 4"/>
          <p:cNvSpPr>
            <a:spLocks noGrp="1"/>
          </p:cNvSpPr>
          <p:nvPr>
            <p:ph type="body" idx="1"/>
          </p:nvPr>
        </p:nvSpPr>
        <p:spPr>
          <a:xfrm>
            <a:off x="952500" y="1924472"/>
            <a:ext cx="11099800" cy="6952828"/>
          </a:xfrm>
        </p:spPr>
        <p:txBody>
          <a:bodyPr>
            <a:normAutofit/>
          </a:bodyPr>
          <a:lstStyle/>
          <a:p>
            <a:pPr marL="0" indent="0">
              <a:buNone/>
            </a:pPr>
            <a:r>
              <a:rPr lang="x-none" dirty="0"/>
              <a:t>P</a:t>
            </a:r>
            <a:r>
              <a:rPr lang="x-none" dirty="0" smtClean="0"/>
              <a:t>revalencia </a:t>
            </a:r>
            <a:r>
              <a:rPr lang="x-none" dirty="0"/>
              <a:t>por separado de los diferentes tipos de </a:t>
            </a:r>
            <a:r>
              <a:rPr lang="x-none" dirty="0" smtClean="0"/>
              <a:t>prostatitis: </a:t>
            </a:r>
          </a:p>
          <a:p>
            <a:r>
              <a:rPr lang="x-none" dirty="0"/>
              <a:t>T</a:t>
            </a:r>
            <a:r>
              <a:rPr lang="x-none" dirty="0" smtClean="0"/>
              <a:t>ipo </a:t>
            </a:r>
            <a:r>
              <a:rPr lang="x-none" dirty="0"/>
              <a:t>III con el </a:t>
            </a:r>
            <a:r>
              <a:rPr lang="x-none" dirty="0" smtClean="0"/>
              <a:t>62%</a:t>
            </a:r>
          </a:p>
          <a:p>
            <a:r>
              <a:rPr lang="x-none" dirty="0" smtClean="0"/>
              <a:t>I/II </a:t>
            </a:r>
            <a:r>
              <a:rPr lang="x-none" dirty="0"/>
              <a:t>con el </a:t>
            </a:r>
            <a:r>
              <a:rPr lang="x-none" dirty="0" smtClean="0"/>
              <a:t>10-19% </a:t>
            </a:r>
          </a:p>
          <a:p>
            <a:r>
              <a:rPr lang="x-none" dirty="0" smtClean="0"/>
              <a:t>IV </a:t>
            </a:r>
            <a:r>
              <a:rPr lang="x-none" dirty="0"/>
              <a:t>con el 10%. </a:t>
            </a:r>
          </a:p>
          <a:p>
            <a:pPr marL="0" indent="0">
              <a:buNone/>
            </a:pPr>
            <a:endParaRPr lang="x-none" dirty="0"/>
          </a:p>
        </p:txBody>
      </p:sp>
      <p:sp>
        <p:nvSpPr>
          <p:cNvPr id="6" name="Rectangle 5"/>
          <p:cNvSpPr/>
          <p:nvPr/>
        </p:nvSpPr>
        <p:spPr>
          <a:xfrm>
            <a:off x="597744" y="9053264"/>
            <a:ext cx="12241360" cy="338554"/>
          </a:xfrm>
          <a:prstGeom prst="rect">
            <a:avLst/>
          </a:prstGeom>
        </p:spPr>
        <p:txBody>
          <a:bodyPr wrap="square">
            <a:spAutoFit/>
          </a:bodyPr>
          <a:lstStyle/>
          <a:p>
            <a:r>
              <a:rPr lang="x-none" sz="1600" dirty="0"/>
              <a:t>Infección del tracto urinario. Carlos </a:t>
            </a:r>
            <a:r>
              <a:rPr lang="x-none" sz="1600" dirty="0" err="1"/>
              <a:t>Pigrau</a:t>
            </a:r>
            <a:r>
              <a:rPr lang="x-none" sz="1600" dirty="0"/>
              <a:t>. SALVAT. 2013 </a:t>
            </a:r>
            <a:r>
              <a:rPr lang="x-none" sz="1600" dirty="0" smtClean="0"/>
              <a:t>Ergon   </a:t>
            </a:r>
            <a:endParaRPr lang="x-none" sz="1600" dirty="0"/>
          </a:p>
        </p:txBody>
      </p:sp>
    </p:spTree>
    <p:extLst>
      <p:ext uri="{BB962C8B-B14F-4D97-AF65-F5344CB8AC3E}">
        <p14:creationId xmlns:p14="http://schemas.microsoft.com/office/powerpoint/2010/main" val="18933942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FACTORES DE RIESGO</a:t>
            </a:r>
            <a:endParaRPr lang="x-none" sz="5400" dirty="0"/>
          </a:p>
        </p:txBody>
      </p:sp>
      <p:sp>
        <p:nvSpPr>
          <p:cNvPr id="3" name="Text Placeholder 2"/>
          <p:cNvSpPr>
            <a:spLocks noGrp="1"/>
          </p:cNvSpPr>
          <p:nvPr>
            <p:ph type="body" idx="1"/>
          </p:nvPr>
        </p:nvSpPr>
        <p:spPr/>
        <p:txBody>
          <a:bodyPr>
            <a:normAutofit fontScale="92500" lnSpcReduction="10000"/>
          </a:bodyPr>
          <a:lstStyle/>
          <a:p>
            <a:r>
              <a:rPr lang="x-none" dirty="0" smtClean="0"/>
              <a:t>Traumatismos - Ciclismo - Hípica</a:t>
            </a:r>
            <a:endParaRPr lang="x-none" dirty="0"/>
          </a:p>
          <a:p>
            <a:r>
              <a:rPr lang="x-none" dirty="0"/>
              <a:t>Cateterismo </a:t>
            </a:r>
            <a:r>
              <a:rPr lang="x-none" dirty="0" smtClean="0"/>
              <a:t>uretral - Punción biopsia prostática</a:t>
            </a:r>
          </a:p>
          <a:p>
            <a:r>
              <a:rPr lang="x-none" dirty="0" smtClean="0"/>
              <a:t> </a:t>
            </a:r>
            <a:r>
              <a:rPr lang="x-none" dirty="0"/>
              <a:t>Resección </a:t>
            </a:r>
            <a:r>
              <a:rPr lang="x-none" dirty="0" err="1"/>
              <a:t>transuretral</a:t>
            </a:r>
            <a:r>
              <a:rPr lang="x-none" dirty="0"/>
              <a:t> de próstata</a:t>
            </a:r>
          </a:p>
          <a:p>
            <a:r>
              <a:rPr lang="x-none" dirty="0"/>
              <a:t>Abstinencia </a:t>
            </a:r>
            <a:r>
              <a:rPr lang="x-none" dirty="0" smtClean="0"/>
              <a:t>sexual - Coito anal no protegido </a:t>
            </a:r>
            <a:endParaRPr lang="x-none" dirty="0"/>
          </a:p>
          <a:p>
            <a:r>
              <a:rPr lang="x-none" dirty="0" smtClean="0"/>
              <a:t>Infecciones del tracto urinario - Antecedentes de </a:t>
            </a:r>
            <a:r>
              <a:rPr lang="x-none" dirty="0"/>
              <a:t>enfermedades de transmisión sexual</a:t>
            </a:r>
            <a:r>
              <a:rPr lang="x-none" dirty="0" smtClean="0"/>
              <a:t>.</a:t>
            </a:r>
          </a:p>
          <a:p>
            <a:r>
              <a:rPr lang="x-none" dirty="0"/>
              <a:t>P</a:t>
            </a:r>
            <a:r>
              <a:rPr lang="x-none" dirty="0" smtClean="0"/>
              <a:t>atrones </a:t>
            </a:r>
            <a:r>
              <a:rPr lang="x-none" dirty="0"/>
              <a:t>disfuncionales de flujo.</a:t>
            </a:r>
          </a:p>
          <a:p>
            <a:pPr marL="0" indent="0">
              <a:buNone/>
            </a:pPr>
            <a:endParaRPr lang="x-none" dirty="0"/>
          </a:p>
        </p:txBody>
      </p:sp>
    </p:spTree>
    <p:extLst>
      <p:ext uri="{BB962C8B-B14F-4D97-AF65-F5344CB8AC3E}">
        <p14:creationId xmlns:p14="http://schemas.microsoft.com/office/powerpoint/2010/main" val="134428177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PROSTATITIS AGUDA BACTERIANA – PATOGENIA </a:t>
            </a:r>
            <a:endParaRPr lang="x-none" sz="5400" dirty="0"/>
          </a:p>
        </p:txBody>
      </p:sp>
      <p:sp>
        <p:nvSpPr>
          <p:cNvPr id="3" name="Text Placeholder 2"/>
          <p:cNvSpPr>
            <a:spLocks noGrp="1"/>
          </p:cNvSpPr>
          <p:nvPr>
            <p:ph type="body" idx="1"/>
          </p:nvPr>
        </p:nvSpPr>
        <p:spPr>
          <a:xfrm>
            <a:off x="885776" y="2644552"/>
            <a:ext cx="11099800" cy="6016724"/>
          </a:xfrm>
        </p:spPr>
        <p:txBody>
          <a:bodyPr>
            <a:normAutofit/>
          </a:bodyPr>
          <a:lstStyle/>
          <a:p>
            <a:r>
              <a:rPr lang="x-none" dirty="0" smtClean="0"/>
              <a:t>Mecanismo de </a:t>
            </a:r>
            <a:r>
              <a:rPr lang="x-none" b="1" dirty="0" smtClean="0">
                <a:solidFill>
                  <a:srgbClr val="FFC000"/>
                </a:solidFill>
              </a:rPr>
              <a:t>ascenso retrógrado </a:t>
            </a:r>
            <a:r>
              <a:rPr lang="x-none" dirty="0" smtClean="0"/>
              <a:t>de </a:t>
            </a:r>
            <a:r>
              <a:rPr lang="x-none" dirty="0"/>
              <a:t>microorganismos hasta los ductos </a:t>
            </a:r>
            <a:r>
              <a:rPr lang="x-none" dirty="0" smtClean="0"/>
              <a:t>prostáticos. </a:t>
            </a:r>
            <a:r>
              <a:rPr lang="x-none" b="1" dirty="0" smtClean="0">
                <a:solidFill>
                  <a:srgbClr val="FFC000"/>
                </a:solidFill>
              </a:rPr>
              <a:t>Raro vía hematógena</a:t>
            </a:r>
            <a:r>
              <a:rPr lang="x-none" dirty="0" smtClean="0"/>
              <a:t>: </a:t>
            </a:r>
            <a:r>
              <a:rPr lang="x-none" dirty="0" err="1" smtClean="0"/>
              <a:t>Ejm</a:t>
            </a:r>
            <a:r>
              <a:rPr lang="x-none" dirty="0" smtClean="0"/>
              <a:t> virus</a:t>
            </a:r>
            <a:r>
              <a:rPr lang="x-none" dirty="0"/>
              <a:t>, M. tuberculosis, </a:t>
            </a:r>
            <a:r>
              <a:rPr lang="x-none" dirty="0" smtClean="0"/>
              <a:t>Cándida</a:t>
            </a:r>
            <a:r>
              <a:rPr lang="x-none" dirty="0"/>
              <a:t>.</a:t>
            </a:r>
            <a:endParaRPr lang="x-none" dirty="0" smtClean="0"/>
          </a:p>
          <a:p>
            <a:r>
              <a:rPr lang="es-AR" dirty="0" smtClean="0">
                <a:solidFill>
                  <a:srgbClr val="FFC000"/>
                </a:solidFill>
              </a:rPr>
              <a:t>R</a:t>
            </a:r>
            <a:r>
              <a:rPr lang="x-none" b="1" smtClean="0">
                <a:solidFill>
                  <a:srgbClr val="FFC000"/>
                </a:solidFill>
              </a:rPr>
              <a:t>eflujo </a:t>
            </a:r>
            <a:r>
              <a:rPr lang="x-none" b="1" dirty="0" err="1">
                <a:solidFill>
                  <a:srgbClr val="FFC000"/>
                </a:solidFill>
              </a:rPr>
              <a:t>intraprostático</a:t>
            </a:r>
            <a:r>
              <a:rPr lang="x-none" b="1" dirty="0">
                <a:solidFill>
                  <a:srgbClr val="FFC000"/>
                </a:solidFill>
              </a:rPr>
              <a:t> </a:t>
            </a:r>
            <a:r>
              <a:rPr lang="x-none" dirty="0"/>
              <a:t>de orina. </a:t>
            </a:r>
            <a:endParaRPr lang="x-none" dirty="0" smtClean="0"/>
          </a:p>
          <a:p>
            <a:r>
              <a:rPr lang="x-none" b="1" dirty="0" err="1" smtClean="0">
                <a:solidFill>
                  <a:srgbClr val="FFC000"/>
                </a:solidFill>
              </a:rPr>
              <a:t>Germenes</a:t>
            </a:r>
            <a:r>
              <a:rPr lang="x-none" dirty="0" smtClean="0"/>
              <a:t>: E</a:t>
            </a:r>
            <a:r>
              <a:rPr lang="x-none" dirty="0"/>
              <a:t>. </a:t>
            </a:r>
            <a:r>
              <a:rPr lang="x-none" dirty="0" err="1"/>
              <a:t>coli</a:t>
            </a:r>
            <a:r>
              <a:rPr lang="x-none" dirty="0"/>
              <a:t>, </a:t>
            </a:r>
            <a:r>
              <a:rPr lang="x-none" dirty="0" err="1"/>
              <a:t>Klebsiella</a:t>
            </a:r>
            <a:r>
              <a:rPr lang="x-none" dirty="0"/>
              <a:t> </a:t>
            </a:r>
            <a:r>
              <a:rPr lang="x-none" dirty="0" err="1"/>
              <a:t>spp</a:t>
            </a:r>
            <a:r>
              <a:rPr lang="x-none" dirty="0"/>
              <a:t>, </a:t>
            </a:r>
            <a:r>
              <a:rPr lang="x-none" dirty="0" err="1"/>
              <a:t>Pseudomonas</a:t>
            </a:r>
            <a:r>
              <a:rPr lang="x-none" dirty="0"/>
              <a:t> </a:t>
            </a:r>
            <a:r>
              <a:rPr lang="x-none" dirty="0" err="1"/>
              <a:t>aeruginosa</a:t>
            </a:r>
            <a:r>
              <a:rPr lang="x-none" dirty="0"/>
              <a:t>, </a:t>
            </a:r>
            <a:r>
              <a:rPr lang="x-none" dirty="0" err="1"/>
              <a:t>Proteus</a:t>
            </a:r>
            <a:r>
              <a:rPr lang="x-none" dirty="0"/>
              <a:t> </a:t>
            </a:r>
            <a:r>
              <a:rPr lang="x-none" dirty="0" err="1"/>
              <a:t>mirabilis</a:t>
            </a:r>
            <a:r>
              <a:rPr lang="x-none" dirty="0"/>
              <a:t> o </a:t>
            </a:r>
            <a:r>
              <a:rPr lang="x-none" dirty="0" err="1"/>
              <a:t>Enterococcus</a:t>
            </a:r>
            <a:r>
              <a:rPr lang="x-none" dirty="0"/>
              <a:t> </a:t>
            </a:r>
            <a:r>
              <a:rPr lang="x-none" dirty="0" err="1" smtClean="0"/>
              <a:t>faecalis</a:t>
            </a:r>
            <a:r>
              <a:rPr lang="x-none" dirty="0" smtClean="0"/>
              <a:t>. </a:t>
            </a:r>
            <a:endParaRPr lang="x-none" dirty="0"/>
          </a:p>
        </p:txBody>
      </p:sp>
      <p:sp>
        <p:nvSpPr>
          <p:cNvPr id="5" name="Rectangle 4"/>
          <p:cNvSpPr/>
          <p:nvPr/>
        </p:nvSpPr>
        <p:spPr>
          <a:xfrm>
            <a:off x="547416" y="9197280"/>
            <a:ext cx="12457384" cy="338554"/>
          </a:xfrm>
          <a:prstGeom prst="rect">
            <a:avLst/>
          </a:prstGeom>
        </p:spPr>
        <p:txBody>
          <a:bodyPr wrap="square">
            <a:spAutoFit/>
          </a:bodyPr>
          <a:lstStyle/>
          <a:p>
            <a:pPr lvl="0" algn="l"/>
            <a:r>
              <a:rPr lang="es-ES" sz="1600" dirty="0"/>
              <a:t>Campbell Walsh 10ma </a:t>
            </a:r>
            <a:r>
              <a:rPr lang="es-ES" sz="1600" dirty="0" err="1"/>
              <a:t>edic</a:t>
            </a:r>
            <a:r>
              <a:rPr lang="es-ES" sz="1600" dirty="0"/>
              <a:t>, </a:t>
            </a:r>
            <a:r>
              <a:rPr lang="es-ES" sz="1600" dirty="0" err="1"/>
              <a:t>pag</a:t>
            </a:r>
            <a:r>
              <a:rPr lang="es-ES" sz="1600" dirty="0"/>
              <a:t>. 311 año 2010</a:t>
            </a:r>
          </a:p>
        </p:txBody>
      </p:sp>
    </p:spTree>
    <p:extLst>
      <p:ext uri="{BB962C8B-B14F-4D97-AF65-F5344CB8AC3E}">
        <p14:creationId xmlns:p14="http://schemas.microsoft.com/office/powerpoint/2010/main" val="8806909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DIAGNOSTICO PROSTATITIS </a:t>
            </a:r>
            <a:b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br>
            <a:r>
              <a:rPr lang="es-AR" sz="5400" b="1" dirty="0">
                <a:ln w="12700">
                  <a:solidFill>
                    <a:srgbClr val="0065C1"/>
                  </a:solidFill>
                  <a:prstDash val="solid"/>
                </a:ln>
                <a:pattFill prst="pct50">
                  <a:fgClr>
                    <a:srgbClr val="0065C1"/>
                  </a:fgClr>
                  <a:bgClr>
                    <a:srgbClr val="0065C1">
                      <a:lumMod val="20000"/>
                      <a:lumOff val="80000"/>
                    </a:srgbClr>
                  </a:bgClr>
                </a:pattFill>
                <a:effectLst>
                  <a:outerShdw dist="38100" dir="2640000" algn="bl" rotWithShape="0">
                    <a:srgbClr val="0065C1"/>
                  </a:outerShdw>
                </a:effectLst>
              </a:rPr>
              <a:t>AGUDA BACTERIANA</a:t>
            </a:r>
            <a:endParaRPr lang="x-none" dirty="0"/>
          </a:p>
        </p:txBody>
      </p:sp>
      <p:sp>
        <p:nvSpPr>
          <p:cNvPr id="3" name="Text Placeholder 2"/>
          <p:cNvSpPr>
            <a:spLocks noGrp="1"/>
          </p:cNvSpPr>
          <p:nvPr>
            <p:ph type="body" idx="1"/>
          </p:nvPr>
        </p:nvSpPr>
        <p:spPr/>
        <p:txBody>
          <a:bodyPr/>
          <a:lstStyle/>
          <a:p>
            <a:r>
              <a:rPr lang="x-none" dirty="0"/>
              <a:t>Algunas </a:t>
            </a:r>
            <a:r>
              <a:rPr lang="x-none" dirty="0">
                <a:solidFill>
                  <a:srgbClr val="FFC000"/>
                </a:solidFill>
              </a:rPr>
              <a:t>infecciones de transmisión sexual (ITS) </a:t>
            </a:r>
            <a:r>
              <a:rPr lang="x-none" dirty="0"/>
              <a:t>también pueden causar prostatitis aguda, particularmente en hombres </a:t>
            </a:r>
            <a:r>
              <a:rPr lang="x-none" dirty="0">
                <a:solidFill>
                  <a:srgbClr val="FFC000"/>
                </a:solidFill>
              </a:rPr>
              <a:t>menores de 35 </a:t>
            </a:r>
            <a:r>
              <a:rPr lang="x-none" dirty="0" smtClean="0"/>
              <a:t>años.</a:t>
            </a:r>
          </a:p>
          <a:p>
            <a:r>
              <a:rPr lang="x-none" dirty="0" smtClean="0"/>
              <a:t>Microorganismos: </a:t>
            </a:r>
            <a:r>
              <a:rPr lang="x-none" dirty="0" err="1" smtClean="0"/>
              <a:t>Clamidiasis</a:t>
            </a:r>
            <a:r>
              <a:rPr lang="x-none" dirty="0"/>
              <a:t>, gonorrea, </a:t>
            </a:r>
            <a:r>
              <a:rPr lang="x-none" err="1"/>
              <a:t>tricomoniasis</a:t>
            </a:r>
            <a:r>
              <a:rPr lang="x-none"/>
              <a:t> </a:t>
            </a:r>
            <a:r>
              <a:rPr lang="x-none" smtClean="0"/>
              <a:t>y </a:t>
            </a:r>
            <a:r>
              <a:rPr lang="x-none" dirty="0" err="1"/>
              <a:t>Ureaplasma</a:t>
            </a:r>
            <a:r>
              <a:rPr lang="x-none" dirty="0"/>
              <a:t> </a:t>
            </a:r>
            <a:r>
              <a:rPr lang="x-none" dirty="0" err="1"/>
              <a:t>urealyticum</a:t>
            </a:r>
            <a:r>
              <a:rPr lang="x-none" dirty="0"/>
              <a:t>.</a:t>
            </a:r>
          </a:p>
        </p:txBody>
      </p:sp>
      <p:sp>
        <p:nvSpPr>
          <p:cNvPr id="4" name="Slide Number Placeholder 3"/>
          <p:cNvSpPr>
            <a:spLocks noGrp="1"/>
          </p:cNvSpPr>
          <p:nvPr>
            <p:ph type="sldNum" sz="quarter" idx="2"/>
          </p:nvPr>
        </p:nvSpPr>
        <p:spPr/>
        <p:txBody>
          <a:bodyPr/>
          <a:lstStyle/>
          <a:p>
            <a:fld id="{86CB4B4D-7CA3-9044-876B-883B54F8677D}" type="slidenum">
              <a:rPr lang="x-none" smtClean="0"/>
              <a:pPr/>
              <a:t>9</a:t>
            </a:fld>
            <a:endParaRPr lang="x-none"/>
          </a:p>
        </p:txBody>
      </p:sp>
    </p:spTree>
    <p:extLst>
      <p:ext uri="{BB962C8B-B14F-4D97-AF65-F5344CB8AC3E}">
        <p14:creationId xmlns:p14="http://schemas.microsoft.com/office/powerpoint/2010/main" val="3603211259"/>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View</Template>
  <TotalTime>32100</TotalTime>
  <Words>2037</Words>
  <Application>Microsoft Office PowerPoint</Application>
  <PresentationFormat>Personalizado</PresentationFormat>
  <Paragraphs>165</Paragraphs>
  <Slides>33</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Calibri</vt:lpstr>
      <vt:lpstr>Helvetica Light</vt:lpstr>
      <vt:lpstr>Helvetica Neue</vt:lpstr>
      <vt:lpstr>inherit</vt:lpstr>
      <vt:lpstr>NexusSansPro</vt:lpstr>
      <vt:lpstr>NexusSerif</vt:lpstr>
      <vt:lpstr>Times New Roman</vt:lpstr>
      <vt:lpstr>Black</vt:lpstr>
      <vt:lpstr>Presentación de PowerPoint</vt:lpstr>
      <vt:lpstr>Presentación de PowerPoint</vt:lpstr>
      <vt:lpstr>INTRODUCCION    </vt:lpstr>
      <vt:lpstr>INTRODUCCION   </vt:lpstr>
      <vt:lpstr>Presentación de PowerPoint</vt:lpstr>
      <vt:lpstr>CLASIFICACION   </vt:lpstr>
      <vt:lpstr>FACTORES DE RIESGO</vt:lpstr>
      <vt:lpstr>PROSTATITIS AGUDA BACTERIANA – PATOGENIA </vt:lpstr>
      <vt:lpstr>DIAGNOSTICO PROSTATITIS  AGUDA BACTERIANA</vt:lpstr>
      <vt:lpstr>DIAGNOSTICO PROSTATITIS  AGUDA BACTERIANA</vt:lpstr>
      <vt:lpstr>DIAGNOSTICO PROSTATITIS  AGUDA BACTERIANA</vt:lpstr>
      <vt:lpstr>DIAGNOSTICO PROSTATITIS  AGUDA BACTERIANA</vt:lpstr>
      <vt:lpstr>PATOGENIA PROSTATITIS CRONICA</vt:lpstr>
      <vt:lpstr>PATOGENIA PROSTATITIS CRONICA</vt:lpstr>
      <vt:lpstr>PATOGENIA PROSTATITIS CRONICA</vt:lpstr>
      <vt:lpstr>PATOGENIA PROSTATITIS CRONICA</vt:lpstr>
      <vt:lpstr>PATOGENIA PROSTATITIS CRONICA</vt:lpstr>
      <vt:lpstr>PATOGENIA PROSTATITIS CRONICA</vt:lpstr>
      <vt:lpstr>PATOGENIA PROSTATITIS CRONICA</vt:lpstr>
      <vt:lpstr>DIAGNOSTICO PROSTATITIS  CRONICA</vt:lpstr>
      <vt:lpstr>DIAGNOSTICO PROSTATITIS  CRONICA</vt:lpstr>
      <vt:lpstr>DIAGNOSTICO PROSTATITIS  CRONICA</vt:lpstr>
      <vt:lpstr>DIAGNOSTICO PROSTATITIS  CRONICA</vt:lpstr>
      <vt:lpstr>DIAGNOSTICO PROSTATITIS  CRONICA</vt:lpstr>
      <vt:lpstr>DIAGNOSTICO PROSTATITIS  CRONICA</vt:lpstr>
      <vt:lpstr>DIAGNOSTICO PROSTATITIS  CRONICA</vt:lpstr>
      <vt:lpstr>DIAGNOSTICO PROSTATITIS  CRONICA</vt:lpstr>
      <vt:lpstr>DIAGNOSTICO DIFERENCIALES</vt:lpstr>
      <vt:lpstr>DIAGNOSTICO PROSTATITIS  CRONICA</vt:lpstr>
      <vt:lpstr>Presentación de PowerPoint</vt:lpstr>
      <vt:lpstr>Presentación de PowerPoint</vt:lpstr>
      <vt:lpstr>POR QUE ES TAN DIFICIL DIAGNOSTICAR LA PROSTATITIS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NEFROMETRÍA RENAL</dc:title>
  <dc:creator>marce</dc:creator>
  <cp:lastModifiedBy>Matias Caradonti</cp:lastModifiedBy>
  <cp:revision>567</cp:revision>
  <cp:lastPrinted>2020-07-30T14:47:16Z</cp:lastPrinted>
  <dcterms:modified xsi:type="dcterms:W3CDTF">2020-08-15T14:26:11Z</dcterms:modified>
</cp:coreProperties>
</file>